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handoutMasterIdLst>
    <p:handoutMasterId r:id="rId54"/>
  </p:handoutMasterIdLst>
  <p:sldIdLst>
    <p:sldId id="256" r:id="rId2"/>
    <p:sldId id="259" r:id="rId3"/>
    <p:sldId id="311" r:id="rId4"/>
    <p:sldId id="264" r:id="rId5"/>
    <p:sldId id="260" r:id="rId6"/>
    <p:sldId id="265" r:id="rId7"/>
    <p:sldId id="266" r:id="rId8"/>
    <p:sldId id="278" r:id="rId9"/>
    <p:sldId id="268" r:id="rId10"/>
    <p:sldId id="270" r:id="rId11"/>
    <p:sldId id="277" r:id="rId12"/>
    <p:sldId id="276" r:id="rId13"/>
    <p:sldId id="320" r:id="rId14"/>
    <p:sldId id="282" r:id="rId15"/>
    <p:sldId id="279" r:id="rId16"/>
    <p:sldId id="283" r:id="rId17"/>
    <p:sldId id="312" r:id="rId18"/>
    <p:sldId id="284" r:id="rId19"/>
    <p:sldId id="281" r:id="rId20"/>
    <p:sldId id="285" r:id="rId21"/>
    <p:sldId id="286" r:id="rId22"/>
    <p:sldId id="287" r:id="rId23"/>
    <p:sldId id="318" r:id="rId24"/>
    <p:sldId id="288" r:id="rId25"/>
    <p:sldId id="289" r:id="rId26"/>
    <p:sldId id="290" r:id="rId27"/>
    <p:sldId id="291" r:id="rId28"/>
    <p:sldId id="316" r:id="rId29"/>
    <p:sldId id="292" r:id="rId30"/>
    <p:sldId id="293" r:id="rId31"/>
    <p:sldId id="294" r:id="rId32"/>
    <p:sldId id="295" r:id="rId33"/>
    <p:sldId id="315" r:id="rId34"/>
    <p:sldId id="319" r:id="rId35"/>
    <p:sldId id="296" r:id="rId36"/>
    <p:sldId id="297" r:id="rId37"/>
    <p:sldId id="298" r:id="rId38"/>
    <p:sldId id="299" r:id="rId39"/>
    <p:sldId id="300" r:id="rId40"/>
    <p:sldId id="317" r:id="rId41"/>
    <p:sldId id="302" r:id="rId42"/>
    <p:sldId id="303" r:id="rId43"/>
    <p:sldId id="304" r:id="rId44"/>
    <p:sldId id="305" r:id="rId45"/>
    <p:sldId id="306" r:id="rId46"/>
    <p:sldId id="314" r:id="rId47"/>
    <p:sldId id="313" r:id="rId48"/>
    <p:sldId id="307" r:id="rId49"/>
    <p:sldId id="272" r:id="rId50"/>
    <p:sldId id="275" r:id="rId51"/>
    <p:sldId id="308" r:id="rId52"/>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2DD24-EDF7-42D1-A614-31194F7BD9BF}" v="15" dt="2025-08-26T10:54:30.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712" autoAdjust="0"/>
  </p:normalViewPr>
  <p:slideViewPr>
    <p:cSldViewPr snapToGrid="0">
      <p:cViewPr varScale="1">
        <p:scale>
          <a:sx n="92" d="100"/>
          <a:sy n="92" d="100"/>
        </p:scale>
        <p:origin x="966" y="306"/>
      </p:cViewPr>
      <p:guideLst>
        <p:guide orient="horz" pos="2160"/>
        <p:guide pos="3840"/>
      </p:guideLst>
    </p:cSldViewPr>
  </p:slideViewPr>
  <p:notesTextViewPr>
    <p:cViewPr>
      <p:scale>
        <a:sx n="1" d="1"/>
        <a:sy n="1" d="1"/>
      </p:scale>
      <p:origin x="0" y="0"/>
    </p:cViewPr>
  </p:notesTextViewPr>
  <p:notesViewPr>
    <p:cSldViewPr snapToGrid="0" showGuides="1">
      <p:cViewPr varScale="1">
        <p:scale>
          <a:sx n="87" d="100"/>
          <a:sy n="87" d="100"/>
        </p:scale>
        <p:origin x="381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A49DF98-867D-48FD-8C6A-11619CC54E26}">
      <dgm:prSet custT="1"/>
      <dgm:spPr>
        <a:solidFill>
          <a:schemeClr val="accent2">
            <a:lumMod val="50000"/>
          </a:schemeClr>
        </a:solidFill>
        <a:ln>
          <a:noFill/>
        </a:ln>
      </dgm:spPr>
      <dgm:t>
        <a:bodyPr rtlCol="0"/>
        <a:lstStyle/>
        <a:p>
          <a:pPr rtl="0"/>
          <a:r>
            <a:rPr lang="fi-FI" sz="4000" noProof="0" dirty="0">
              <a:solidFill>
                <a:schemeClr val="bg1"/>
              </a:solidFill>
            </a:rPr>
            <a:t>Osaamistavoitteet</a:t>
          </a:r>
        </a:p>
      </dgm:t>
    </dgm:pt>
    <dgm:pt modelId="{68E16295-5968-427D-8FEC-140904115879}" type="parTrans" cxnId="{1514D9C3-0364-4D35-B599-B493CBB9F80D}">
      <dgm:prSet/>
      <dgm:spPr/>
      <dgm:t>
        <a:bodyPr rtlCol="0"/>
        <a:lstStyle/>
        <a:p>
          <a:pPr rtl="0"/>
          <a:endParaRPr lang="fi-FI" sz="2800" noProof="0" dirty="0"/>
        </a:p>
      </dgm:t>
    </dgm:pt>
    <dgm:pt modelId="{C8FD5B74-EA17-4780-8EAB-5CC8C9F831ED}" type="sibTrans" cxnId="{1514D9C3-0364-4D35-B599-B493CBB9F80D}">
      <dgm:prSet/>
      <dgm:spPr/>
      <dgm:t>
        <a:bodyPr rtlCol="0"/>
        <a:lstStyle/>
        <a:p>
          <a:pPr rtl="0"/>
          <a:endParaRPr lang="fi-FI" sz="2800" noProof="0" dirty="0"/>
        </a:p>
      </dgm:t>
    </dgm:pt>
    <dgm:pt modelId="{5395F473-4B00-496B-B453-6451BF799B09}">
      <dgm:prSet custT="1"/>
      <dgm:spPr>
        <a:noFill/>
        <a:ln>
          <a:noFill/>
        </a:ln>
      </dgm:spPr>
      <dgm:t>
        <a:bodyPr rtlCol="0"/>
        <a:lstStyle/>
        <a:p>
          <a:pPr rtl="0">
            <a:buClr>
              <a:schemeClr val="accent2"/>
            </a:buClr>
            <a:buFont typeface="Wingdings" panose="05000000000000000000" pitchFamily="2" charset="2"/>
            <a:buNone/>
          </a:pPr>
          <a:r>
            <a:rPr lang="fi-FI" sz="2400" dirty="0">
              <a:solidFill>
                <a:schemeClr val="bg1"/>
              </a:solidFill>
            </a:rPr>
            <a:t>Opintokokonaisuuden jälkeen oppija</a:t>
          </a:r>
          <a:endParaRPr lang="fi-FI" sz="2400" noProof="0" dirty="0">
            <a:solidFill>
              <a:schemeClr val="bg1"/>
            </a:solidFill>
          </a:endParaRPr>
        </a:p>
      </dgm:t>
    </dgm:pt>
    <dgm:pt modelId="{9C1152B7-4D34-4CA0-9DDC-F21FD4AEAD28}" type="parTrans" cxnId="{5982C12B-3881-4E5F-910B-CA265FD5E102}">
      <dgm:prSet/>
      <dgm:spPr/>
      <dgm:t>
        <a:bodyPr rtlCol="0"/>
        <a:lstStyle/>
        <a:p>
          <a:pPr rtl="0"/>
          <a:endParaRPr lang="fi-FI" sz="2800" noProof="0" dirty="0"/>
        </a:p>
      </dgm:t>
    </dgm:pt>
    <dgm:pt modelId="{169C7AF9-916F-47C4-A9C3-3ACADEA4D272}" type="sibTrans" cxnId="{5982C12B-3881-4E5F-910B-CA265FD5E102}">
      <dgm:prSet/>
      <dgm:spPr/>
      <dgm:t>
        <a:bodyPr rtlCol="0"/>
        <a:lstStyle/>
        <a:p>
          <a:pPr rtl="0"/>
          <a:endParaRPr lang="fi-FI" sz="2800" noProof="0" dirty="0"/>
        </a:p>
      </dgm:t>
    </dgm:pt>
    <dgm:pt modelId="{2904A716-59B7-4104-AC29-2F533F57D625}">
      <dgm:prSet custT="1"/>
      <dgm:spPr>
        <a:noFill/>
        <a:ln>
          <a:noFill/>
        </a:ln>
      </dgm:spPr>
      <dgm:t>
        <a:bodyPr rtlCol="0"/>
        <a:lstStyle/>
        <a:p>
          <a:pPr rtl="0">
            <a:buClr>
              <a:schemeClr val="accent2"/>
            </a:buClr>
            <a:buFont typeface="Wingdings" panose="05000000000000000000" pitchFamily="2" charset="2"/>
            <a:buChar char="§"/>
          </a:pPr>
          <a:endParaRPr lang="fi-FI" sz="3200" noProof="0" dirty="0">
            <a:solidFill>
              <a:schemeClr val="bg1"/>
            </a:solidFill>
          </a:endParaRPr>
        </a:p>
      </dgm:t>
    </dgm:pt>
    <dgm:pt modelId="{14A70495-26CC-4CC9-BF87-1FC52EE50B35}" type="sibTrans" cxnId="{769AC2E0-480D-41AB-BE4C-F01603F65A64}">
      <dgm:prSet/>
      <dgm:spPr/>
      <dgm:t>
        <a:bodyPr rtlCol="0"/>
        <a:lstStyle/>
        <a:p>
          <a:pPr rtl="0"/>
          <a:endParaRPr lang="fi-FI" sz="2800" noProof="0" dirty="0"/>
        </a:p>
      </dgm:t>
    </dgm:pt>
    <dgm:pt modelId="{9B32CB96-1CE6-4CA6-98D9-C2203F6FCB19}" type="parTrans" cxnId="{769AC2E0-480D-41AB-BE4C-F01603F65A64}">
      <dgm:prSet/>
      <dgm:spPr/>
      <dgm:t>
        <a:bodyPr rtlCol="0"/>
        <a:lstStyle/>
        <a:p>
          <a:pPr rtl="0"/>
          <a:endParaRPr lang="fi-FI" sz="2800" noProof="0" dirty="0"/>
        </a:p>
      </dgm:t>
    </dgm:pt>
    <dgm:pt modelId="{95C1403E-0B92-44C1-8323-817A3B4F7963}">
      <dgm:prSet custT="1"/>
      <dgm:spPr>
        <a:noFill/>
        <a:ln>
          <a:noFill/>
        </a:ln>
      </dgm:spPr>
      <dgm:t>
        <a:bodyPr rtlCol="0"/>
        <a:lstStyle/>
        <a:p>
          <a:pPr rtl="0">
            <a:buClr>
              <a:schemeClr val="accent2"/>
            </a:buClr>
            <a:buFont typeface="Wingdings" panose="05000000000000000000" pitchFamily="2" charset="2"/>
            <a:buChar char="§"/>
          </a:pPr>
          <a:r>
            <a:rPr lang="fi-FI" sz="2400" dirty="0">
              <a:solidFill>
                <a:schemeClr val="bg1"/>
              </a:solidFill>
            </a:rPr>
            <a:t>tietää rintamaveteraanitunnukset ja niiden merkityksen lakisääteisenä erityisryhmänä</a:t>
          </a:r>
          <a:endParaRPr lang="fi-FI" sz="2400" noProof="0" dirty="0">
            <a:solidFill>
              <a:schemeClr val="bg1"/>
            </a:solidFill>
          </a:endParaRPr>
        </a:p>
      </dgm:t>
    </dgm:pt>
    <dgm:pt modelId="{F4CF8945-5F2E-449B-8F6B-BB7586E589E3}" type="parTrans" cxnId="{50AE9F39-A02D-494F-A2DD-32F8DA3364AA}">
      <dgm:prSet/>
      <dgm:spPr/>
      <dgm:t>
        <a:bodyPr/>
        <a:lstStyle/>
        <a:p>
          <a:endParaRPr lang="fi-FI"/>
        </a:p>
      </dgm:t>
    </dgm:pt>
    <dgm:pt modelId="{BDC7FA3B-590F-45AF-817A-AA563EBD032E}" type="sibTrans" cxnId="{50AE9F39-A02D-494F-A2DD-32F8DA3364AA}">
      <dgm:prSet/>
      <dgm:spPr/>
      <dgm:t>
        <a:bodyPr/>
        <a:lstStyle/>
        <a:p>
          <a:endParaRPr lang="fi-FI"/>
        </a:p>
      </dgm:t>
    </dgm:pt>
    <dgm:pt modelId="{98D4A19D-3E3D-4DEC-AEDC-41D569523B44}">
      <dgm:prSet custT="1"/>
      <dgm:spPr>
        <a:noFill/>
        <a:ln>
          <a:noFill/>
        </a:ln>
      </dgm:spPr>
      <dgm:t>
        <a:bodyPr rtlCol="0"/>
        <a:lstStyle/>
        <a:p>
          <a:pPr rtl="0">
            <a:buClr>
              <a:schemeClr val="accent2"/>
            </a:buClr>
            <a:buFont typeface="Wingdings" panose="05000000000000000000" pitchFamily="2" charset="2"/>
            <a:buChar char="§"/>
          </a:pPr>
          <a:r>
            <a:rPr lang="fi-FI" sz="2400" dirty="0">
              <a:solidFill>
                <a:schemeClr val="bg1"/>
              </a:solidFill>
            </a:rPr>
            <a:t>tuntee veteraanien etuuksien laillisuusperustan</a:t>
          </a:r>
          <a:endParaRPr lang="fi-FI" sz="2400" noProof="0" dirty="0">
            <a:solidFill>
              <a:schemeClr val="bg1"/>
            </a:solidFill>
          </a:endParaRPr>
        </a:p>
      </dgm:t>
    </dgm:pt>
    <dgm:pt modelId="{CA19F4CE-7771-452A-B711-4A73235A57D4}" type="parTrans" cxnId="{11916D21-5E97-424F-B18F-AE0E67105045}">
      <dgm:prSet/>
      <dgm:spPr/>
      <dgm:t>
        <a:bodyPr/>
        <a:lstStyle/>
        <a:p>
          <a:endParaRPr lang="fi-FI"/>
        </a:p>
      </dgm:t>
    </dgm:pt>
    <dgm:pt modelId="{0CF07B42-22FD-4A07-883A-9D6AE67D8351}" type="sibTrans" cxnId="{11916D21-5E97-424F-B18F-AE0E67105045}">
      <dgm:prSet/>
      <dgm:spPr/>
      <dgm:t>
        <a:bodyPr/>
        <a:lstStyle/>
        <a:p>
          <a:endParaRPr lang="fi-FI"/>
        </a:p>
      </dgm:t>
    </dgm:pt>
    <dgm:pt modelId="{C115A01E-B027-488E-8719-EFF4F475687B}">
      <dgm:prSet custT="1"/>
      <dgm:spPr>
        <a:noFill/>
        <a:ln>
          <a:noFill/>
        </a:ln>
      </dgm:spPr>
      <dgm:t>
        <a:bodyPr rtlCol="0"/>
        <a:lstStyle/>
        <a:p>
          <a:pPr rtl="0">
            <a:buClr>
              <a:schemeClr val="accent2"/>
            </a:buClr>
            <a:buFont typeface="Wingdings" panose="05000000000000000000" pitchFamily="2" charset="2"/>
            <a:buChar char="§"/>
          </a:pPr>
          <a:r>
            <a:rPr lang="fi-FI" sz="2400" dirty="0">
              <a:solidFill>
                <a:schemeClr val="bg1"/>
              </a:solidFill>
            </a:rPr>
            <a:t>tuntee veteraanityön historian ja avustukset</a:t>
          </a:r>
          <a:endParaRPr lang="fi-FI" sz="2400" noProof="0" dirty="0">
            <a:solidFill>
              <a:schemeClr val="bg1"/>
            </a:solidFill>
          </a:endParaRPr>
        </a:p>
      </dgm:t>
    </dgm:pt>
    <dgm:pt modelId="{3CCA9878-4D54-47A8-A41B-C252061F834F}" type="parTrans" cxnId="{1CE6C1F8-4946-47A5-AA12-0AEAC377F38E}">
      <dgm:prSet/>
      <dgm:spPr/>
      <dgm:t>
        <a:bodyPr/>
        <a:lstStyle/>
        <a:p>
          <a:endParaRPr lang="fi-FI"/>
        </a:p>
      </dgm:t>
    </dgm:pt>
    <dgm:pt modelId="{7EE76BF8-75EE-46AA-9CA4-51D46C5B8BA5}" type="sibTrans" cxnId="{1CE6C1F8-4946-47A5-AA12-0AEAC377F38E}">
      <dgm:prSet/>
      <dgm:spPr/>
      <dgm:t>
        <a:bodyPr/>
        <a:lstStyle/>
        <a:p>
          <a:endParaRPr lang="fi-FI"/>
        </a:p>
      </dgm:t>
    </dgm:pt>
    <dgm:pt modelId="{9035C628-39DD-48DD-8032-1F20C3154191}">
      <dgm:prSet custT="1"/>
      <dgm:spPr>
        <a:noFill/>
        <a:ln>
          <a:noFill/>
        </a:ln>
      </dgm:spPr>
      <dgm:t>
        <a:bodyPr rtlCol="0"/>
        <a:lstStyle/>
        <a:p>
          <a:pPr rtl="0">
            <a:buClr>
              <a:schemeClr val="accent2"/>
            </a:buClr>
            <a:buFont typeface="Wingdings" panose="05000000000000000000" pitchFamily="2" charset="2"/>
            <a:buChar char="§"/>
          </a:pPr>
          <a:r>
            <a:rPr lang="fi-FI" sz="2400" dirty="0">
              <a:solidFill>
                <a:schemeClr val="bg1"/>
              </a:solidFill>
            </a:rPr>
            <a:t>ymmärtää sotasukupolven uhrauksien merkitys nykyisen vapaan ja vauraan Suomen perustana</a:t>
          </a:r>
          <a:endParaRPr lang="fi-FI" sz="2400" noProof="0" dirty="0">
            <a:solidFill>
              <a:schemeClr val="bg1"/>
            </a:solidFill>
          </a:endParaRPr>
        </a:p>
      </dgm:t>
    </dgm:pt>
    <dgm:pt modelId="{66AE5D3D-641E-495D-8E23-B5D085AF2FE5}" type="parTrans" cxnId="{EBC15912-4ECD-403D-AE46-90865A9EBF45}">
      <dgm:prSet/>
      <dgm:spPr/>
      <dgm:t>
        <a:bodyPr/>
        <a:lstStyle/>
        <a:p>
          <a:endParaRPr lang="fi-FI"/>
        </a:p>
      </dgm:t>
    </dgm:pt>
    <dgm:pt modelId="{E0F3CD2F-74CC-4AB8-8AC9-B71CD1D1C328}" type="sibTrans" cxnId="{EBC15912-4ECD-403D-AE46-90865A9EBF45}">
      <dgm:prSet/>
      <dgm:spPr/>
      <dgm:t>
        <a:bodyPr/>
        <a:lstStyle/>
        <a:p>
          <a:endParaRPr lang="fi-FI"/>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29484" custScaleY="3348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LinFactNeighborX="173" custLinFactNeighborY="331">
        <dgm:presLayoutVars>
          <dgm:bulletEnabled val="1"/>
        </dgm:presLayoutVars>
      </dgm:prSet>
      <dgm:spPr/>
    </dgm:pt>
  </dgm:ptLst>
  <dgm:cxnLst>
    <dgm:cxn modelId="{EBC15912-4ECD-403D-AE46-90865A9EBF45}" srcId="{7A49DF98-867D-48FD-8C6A-11619CC54E26}" destId="{9035C628-39DD-48DD-8032-1F20C3154191}" srcOrd="1" destOrd="0" parTransId="{66AE5D3D-641E-495D-8E23-B5D085AF2FE5}" sibTransId="{E0F3CD2F-74CC-4AB8-8AC9-B71CD1D1C328}"/>
    <dgm:cxn modelId="{E57E2D13-F268-438A-92D7-01E90485243B}" type="presOf" srcId="{95C1403E-0B92-44C1-8323-817A3B4F7963}" destId="{A7174219-EC9E-4267-A04D-B18EE847387A}" srcOrd="0" destOrd="2" presId="urn:microsoft.com/office/officeart/2005/8/layout/list1"/>
    <dgm:cxn modelId="{260CC718-1C19-4A58-B25E-4613464E2BCD}" type="presOf" srcId="{B192402E-D48E-4A20-9102-455829196172}" destId="{48838873-4431-4954-9171-1238775AC576}" srcOrd="0" destOrd="0" presId="urn:microsoft.com/office/officeart/2005/8/layout/list1"/>
    <dgm:cxn modelId="{11916D21-5E97-424F-B18F-AE0E67105045}" srcId="{7A49DF98-867D-48FD-8C6A-11619CC54E26}" destId="{98D4A19D-3E3D-4DEC-AEDC-41D569523B44}" srcOrd="3" destOrd="0" parTransId="{CA19F4CE-7771-452A-B711-4A73235A57D4}" sibTransId="{0CF07B42-22FD-4A07-883A-9D6AE67D8351}"/>
    <dgm:cxn modelId="{5982C12B-3881-4E5F-910B-CA265FD5E102}" srcId="{7A49DF98-867D-48FD-8C6A-11619CC54E26}" destId="{5395F473-4B00-496B-B453-6451BF799B09}" srcOrd="0" destOrd="0" parTransId="{9C1152B7-4D34-4CA0-9DDC-F21FD4AEAD28}" sibTransId="{169C7AF9-916F-47C4-A9C3-3ACADEA4D272}"/>
    <dgm:cxn modelId="{50AE9F39-A02D-494F-A2DD-32F8DA3364AA}" srcId="{7A49DF98-867D-48FD-8C6A-11619CC54E26}" destId="{95C1403E-0B92-44C1-8323-817A3B4F7963}" srcOrd="2" destOrd="0" parTransId="{F4CF8945-5F2E-449B-8F6B-BB7586E589E3}" sibTransId="{BDC7FA3B-590F-45AF-817A-AA563EBD032E}"/>
    <dgm:cxn modelId="{8D7AC782-EEBC-43BD-B58A-1C4AF68083FC}" type="presOf" srcId="{98D4A19D-3E3D-4DEC-AEDC-41D569523B44}" destId="{A7174219-EC9E-4267-A04D-B18EE847387A}" srcOrd="0" destOrd="3"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C855D4-9949-4C99-AE73-64CD4259AB6C}" type="presOf" srcId="{2904A716-59B7-4104-AC29-2F533F57D625}" destId="{A7174219-EC9E-4267-A04D-B18EE847387A}" srcOrd="0" destOrd="5" presId="urn:microsoft.com/office/officeart/2005/8/layout/list1"/>
    <dgm:cxn modelId="{769AC2E0-480D-41AB-BE4C-F01603F65A64}" srcId="{7A49DF98-867D-48FD-8C6A-11619CC54E26}" destId="{2904A716-59B7-4104-AC29-2F533F57D625}" srcOrd="5" destOrd="0" parTransId="{9B32CB96-1CE6-4CA6-98D9-C2203F6FCB19}" sibTransId="{14A70495-26CC-4CC9-BF87-1FC52EE50B35}"/>
    <dgm:cxn modelId="{50E4AAED-ECDC-4575-BA45-A3C06AC70654}" type="presOf" srcId="{7A49DF98-867D-48FD-8C6A-11619CC54E26}" destId="{47D332B7-C90F-4055-8376-68DED81340C7}" srcOrd="0" destOrd="0" presId="urn:microsoft.com/office/officeart/2005/8/layout/list1"/>
    <dgm:cxn modelId="{D33F22F6-8A9E-41C3-A493-767724A53B09}" type="presOf" srcId="{9035C628-39DD-48DD-8032-1F20C3154191}" destId="{A7174219-EC9E-4267-A04D-B18EE847387A}" srcOrd="0" destOrd="1" presId="urn:microsoft.com/office/officeart/2005/8/layout/list1"/>
    <dgm:cxn modelId="{1CE6C1F8-4946-47A5-AA12-0AEAC377F38E}" srcId="{7A49DF98-867D-48FD-8C6A-11619CC54E26}" destId="{C115A01E-B027-488E-8719-EFF4F475687B}" srcOrd="4" destOrd="0" parTransId="{3CCA9878-4D54-47A8-A41B-C252061F834F}" sibTransId="{7EE76BF8-75EE-46AA-9CA4-51D46C5B8BA5}"/>
    <dgm:cxn modelId="{790675FF-9F25-462D-8265-A20065839905}" type="presOf" srcId="{C115A01E-B027-488E-8719-EFF4F475687B}" destId="{A7174219-EC9E-4267-A04D-B18EE847387A}" srcOrd="0" destOrd="4"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dgm:spPr/>
      <dgm:t>
        <a:bodyPr rtlCol="0"/>
        <a:lstStyle/>
        <a:p>
          <a:pPr>
            <a:lnSpc>
              <a:spcPct val="100000"/>
            </a:lnSpc>
          </a:pPr>
          <a:r>
            <a:rPr lang="fi-FI" noProof="0" dirty="0">
              <a:solidFill>
                <a:schemeClr val="bg1"/>
              </a:solidFill>
            </a:rPr>
            <a:t>Kuka on sotiemme veteraani?</a:t>
          </a:r>
        </a:p>
      </dgm:t>
    </dgm:pt>
    <dgm:pt modelId="{4A8A3B18-A3DE-475C-8BF1-FB4B84DDA43B}" type="parTrans" cxnId="{813C1BD6-5A4A-43F4-8BF7-0645F72381AA}">
      <dgm:prSet/>
      <dgm:spPr/>
      <dgm:t>
        <a:bodyPr rtlCol="0"/>
        <a:lstStyle/>
        <a:p>
          <a:pPr rtl="0"/>
          <a:endParaRPr lang="fi-FI" noProof="0" dirty="0"/>
        </a:p>
      </dgm:t>
    </dgm:pt>
    <dgm:pt modelId="{2DAA2C1D-14F6-4BCA-B047-0B53ADD46F43}" type="sibTrans" cxnId="{813C1BD6-5A4A-43F4-8BF7-0645F72381AA}">
      <dgm:prSet/>
      <dgm:spPr/>
      <dgm:t>
        <a:bodyPr rtlCol="0"/>
        <a:lstStyle/>
        <a:p>
          <a:pPr rtl="0"/>
          <a:endParaRPr lang="fi-FI" noProof="0" dirty="0"/>
        </a:p>
      </dgm:t>
    </dgm:pt>
    <dgm:pt modelId="{2B87ECDB-C552-42F6-9B52-6548A18B206B}">
      <dgm:prSet/>
      <dgm:spPr/>
      <dgm:t>
        <a:bodyPr rtlCol="0"/>
        <a:lstStyle/>
        <a:p>
          <a:pPr>
            <a:lnSpc>
              <a:spcPct val="100000"/>
            </a:lnSpc>
          </a:pPr>
          <a:r>
            <a:rPr lang="fi-FI" noProof="0" dirty="0">
              <a:solidFill>
                <a:schemeClr val="bg1"/>
              </a:solidFill>
            </a:rPr>
            <a:t>Veteraanien lakisääteiset etuudet</a:t>
          </a:r>
        </a:p>
      </dgm:t>
    </dgm:pt>
    <dgm:pt modelId="{0DC560D9-C62C-41BA-8D68-CB78933BFF0C}" type="parTrans" cxnId="{91AFA996-5E3B-401C-B400-E70DBD4A4AB6}">
      <dgm:prSet/>
      <dgm:spPr/>
      <dgm:t>
        <a:bodyPr rtlCol="0"/>
        <a:lstStyle/>
        <a:p>
          <a:pPr rtl="0"/>
          <a:endParaRPr lang="fi-FI" noProof="0" dirty="0"/>
        </a:p>
      </dgm:t>
    </dgm:pt>
    <dgm:pt modelId="{80EFB54F-1AC8-40D9-981D-4C85160A5799}" type="sibTrans" cxnId="{91AFA996-5E3B-401C-B400-E70DBD4A4AB6}">
      <dgm:prSet/>
      <dgm:spPr/>
      <dgm:t>
        <a:bodyPr rtlCol="0"/>
        <a:lstStyle/>
        <a:p>
          <a:pPr rtl="0"/>
          <a:endParaRPr lang="fi-FI" noProof="0" dirty="0"/>
        </a:p>
      </dgm:t>
    </dgm:pt>
    <dgm:pt modelId="{1B1E513F-BEB7-483A-8F12-A8210AEF19E9}">
      <dgm:prSet/>
      <dgm:spPr/>
      <dgm:t>
        <a:bodyPr rtlCol="0"/>
        <a:lstStyle/>
        <a:p>
          <a:pPr>
            <a:lnSpc>
              <a:spcPct val="100000"/>
            </a:lnSpc>
          </a:pPr>
          <a:r>
            <a:rPr lang="fi-FI" noProof="0" dirty="0">
              <a:solidFill>
                <a:schemeClr val="bg1"/>
              </a:solidFill>
            </a:rPr>
            <a:t>Palvelutarpeen arviointi</a:t>
          </a:r>
        </a:p>
      </dgm:t>
    </dgm:pt>
    <dgm:pt modelId="{DB284026-3063-4705-B72C-ADE04469BE6D}" type="parTrans" cxnId="{9CD469EF-CF99-411A-B4B3-5B2C59AF684C}">
      <dgm:prSet/>
      <dgm:spPr/>
      <dgm:t>
        <a:bodyPr rtlCol="0"/>
        <a:lstStyle/>
        <a:p>
          <a:pPr rtl="0"/>
          <a:endParaRPr lang="fi-FI" noProof="0" dirty="0"/>
        </a:p>
      </dgm:t>
    </dgm:pt>
    <dgm:pt modelId="{D99C9B80-BA48-46B7-8B67-372E2AFD9E86}" type="sibTrans" cxnId="{9CD469EF-CF99-411A-B4B3-5B2C59AF684C}">
      <dgm:prSet/>
      <dgm:spPr/>
      <dgm:t>
        <a:bodyPr rtlCol="0"/>
        <a:lstStyle/>
        <a:p>
          <a:pPr rtl="0"/>
          <a:endParaRPr lang="fi-FI" noProof="0" dirty="0"/>
        </a:p>
      </dgm:t>
    </dgm:pt>
    <dgm:pt modelId="{F4A56385-3827-49D1-B533-953BA75136B7}">
      <dgm:prSet/>
      <dgm:spPr/>
      <dgm:t>
        <a:bodyPr rtlCol="0"/>
        <a:lstStyle/>
        <a:p>
          <a:pPr>
            <a:lnSpc>
              <a:spcPct val="100000"/>
            </a:lnSpc>
          </a:pPr>
          <a:r>
            <a:rPr lang="fi-FI" noProof="0" dirty="0">
              <a:solidFill>
                <a:schemeClr val="bg1"/>
              </a:solidFill>
            </a:rPr>
            <a:t>Tammenlehvän Perinneliiton kautta haettavat avustukset</a:t>
          </a:r>
        </a:p>
      </dgm:t>
    </dgm:pt>
    <dgm:pt modelId="{5C6E35C5-B6D6-42D4-9FF2-63E3FEC1E45F}" type="parTrans" cxnId="{D572C096-14C8-487B-ABCD-6354192B80BA}">
      <dgm:prSet/>
      <dgm:spPr/>
      <dgm:t>
        <a:bodyPr rtlCol="0"/>
        <a:lstStyle/>
        <a:p>
          <a:pPr rtl="0"/>
          <a:endParaRPr lang="fi-FI" noProof="0" dirty="0"/>
        </a:p>
      </dgm:t>
    </dgm:pt>
    <dgm:pt modelId="{E866DA3A-B427-429E-A892-4812B432ED79}" type="sibTrans" cxnId="{D572C096-14C8-487B-ABCD-6354192B80BA}">
      <dgm:prSet/>
      <dgm:spPr/>
      <dgm:t>
        <a:bodyPr rtlCol="0"/>
        <a:lstStyle/>
        <a:p>
          <a:pPr rtl="0"/>
          <a:endParaRPr lang="fi-FI" noProof="0" dirty="0"/>
        </a:p>
      </dgm:t>
    </dgm:pt>
    <dgm:pt modelId="{FCD79C81-61B3-4414-9722-CD8A36FA5589}">
      <dgm:prSet/>
      <dgm:spPr/>
      <dgm:t>
        <a:bodyPr rtlCol="0"/>
        <a:lstStyle/>
        <a:p>
          <a:pPr>
            <a:lnSpc>
              <a:spcPct val="100000"/>
            </a:lnSpc>
          </a:pPr>
          <a:r>
            <a:rPr lang="fi-FI" noProof="0" dirty="0">
              <a:solidFill>
                <a:schemeClr val="bg1"/>
              </a:solidFill>
            </a:rPr>
            <a:t>Sotasukupolven merkitys</a:t>
          </a:r>
        </a:p>
      </dgm:t>
    </dgm:pt>
    <dgm:pt modelId="{763AEAEC-D39C-4E53-B222-300CC3273420}" type="parTrans" cxnId="{CB75943F-1A8F-4605-8597-CD5A9A764786}">
      <dgm:prSet/>
      <dgm:spPr/>
      <dgm:t>
        <a:bodyPr/>
        <a:lstStyle/>
        <a:p>
          <a:endParaRPr lang="fi-FI"/>
        </a:p>
      </dgm:t>
    </dgm:pt>
    <dgm:pt modelId="{186A44E5-97A0-439E-9C80-67853A2408CD}" type="sibTrans" cxnId="{CB75943F-1A8F-4605-8597-CD5A9A764786}">
      <dgm:prSet/>
      <dgm:spPr/>
      <dgm:t>
        <a:bodyPr/>
        <a:lstStyle/>
        <a:p>
          <a:endParaRPr lang="fi-FI"/>
        </a:p>
      </dgm:t>
    </dgm:pt>
    <dgm:pt modelId="{05261D3E-3CC7-4C85-9E09-D67FC777908C}" type="pres">
      <dgm:prSet presAssocID="{162F69A6-0780-49EA-A6A8-3965C12489B2}" presName="root" presStyleCnt="0">
        <dgm:presLayoutVars>
          <dgm:dir/>
          <dgm:resizeHandles val="exact"/>
        </dgm:presLayoutVars>
      </dgm:prSet>
      <dgm:spPr/>
    </dgm:pt>
    <dgm:pt modelId="{3A8C1137-B379-4D8B-A0A7-7B1549890E2B}" type="pres">
      <dgm:prSet presAssocID="{FCD79C81-61B3-4414-9722-CD8A36FA5589}" presName="compNode" presStyleCnt="0"/>
      <dgm:spPr/>
    </dgm:pt>
    <dgm:pt modelId="{AE014E1E-D939-4393-8B3F-02F8380ADE1F}" type="pres">
      <dgm:prSet presAssocID="{FCD79C81-61B3-4414-9722-CD8A36FA5589}" presName="bgRect" presStyleLbl="bgShp" presStyleIdx="0" presStyleCnt="5" custScaleY="66873" custLinFactNeighborY="1664"/>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D936DC33-4B5E-4A27-9E18-963E037CDC04}" type="pres">
      <dgm:prSet presAssocID="{FCD79C81-61B3-4414-9722-CD8A36FA5589}" presName="iconRect" presStyleLbl="node1" presStyleIdx="0" presStyleCnt="5" custLinFactNeighborX="201" custLinFactNeighborY="-9668"/>
      <dgm:spPr>
        <a:blipFill>
          <a:blip xmlns:r="http://schemas.openxmlformats.org/officeDocument/2006/relationships" r:embed="rId1" cstate="screen">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a:ext>
            </a:extLst>
          </a:blip>
          <a:srcRect/>
          <a:stretch>
            <a:fillRect l="-3000" r="-3000"/>
          </a:stretch>
        </a:blipFill>
      </dgm:spPr>
    </dgm:pt>
    <dgm:pt modelId="{2CEE04FE-D6AA-4532-B114-5B2A6CFB46A9}" type="pres">
      <dgm:prSet presAssocID="{FCD79C81-61B3-4414-9722-CD8A36FA5589}" presName="spaceRect" presStyleCnt="0"/>
      <dgm:spPr/>
    </dgm:pt>
    <dgm:pt modelId="{2D849856-3AAF-4CEB-81B9-C5BC4EA80186}" type="pres">
      <dgm:prSet presAssocID="{FCD79C81-61B3-4414-9722-CD8A36FA5589}" presName="parTx" presStyleLbl="revTx" presStyleIdx="0" presStyleCnt="5" custLinFactNeighborY="-1687">
        <dgm:presLayoutVars>
          <dgm:chMax val="0"/>
          <dgm:chPref val="0"/>
        </dgm:presLayoutVars>
      </dgm:prSet>
      <dgm:spPr/>
    </dgm:pt>
    <dgm:pt modelId="{79E8ADF2-BA34-4279-BB65-18C34410BBC7}" type="pres">
      <dgm:prSet presAssocID="{186A44E5-97A0-439E-9C80-67853A2408CD}" presName="sibTrans" presStyleCnt="0"/>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1" presStyleCnt="5" custScaleY="66866" custLinFactNeighborX="1140" custLinFactNeighborY="-15509"/>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1" presStyleCnt="5" custLinFactNeighborX="5322" custLinFactNeighborY="-3126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Yleinen käyttö"/>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1" presStyleCnt="5" custLinFactNeighborY="-12503">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2" presStyleCnt="5" custScaleY="60714" custLinFactNeighborX="0" custLinFactNeighborY="-13453"/>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2" presStyleCnt="5" custLinFactNeighborX="-6374" custLinFactNeighborY="-33037"/>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2" presStyleCnt="5" custLinFactNeighborX="-592" custLinFactNeighborY="-10695">
        <dgm:presLayoutVars>
          <dgm:chMax val="0"/>
          <dgm:chPref val="0"/>
        </dgm:presLayoutVars>
      </dgm:prSet>
      <dgm:spPr/>
    </dgm:pt>
    <dgm:pt modelId="{CE46B6BD-FA9F-4C65-8E75-D8C24C71657B}" type="pres">
      <dgm:prSet presAssocID="{80EFB54F-1AC8-40D9-981D-4C85160A5799}"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custScaleY="59908" custLinFactNeighborX="0" custLinFactNeighborY="-35653"/>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custLinFactNeighborX="2058" custLinFactNeighborY="-63144"/>
      <dgm:spPr>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Kirjoituslevy"/>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custScaleY="52488" custLinFactNeighborX="0" custLinFactNeighborY="-29042">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ScaleY="72488" custLinFactNeighborX="0" custLinFactNeighborY="-50460"/>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custLinFactY="-2759" custLinFactNeighborX="12742" custLinFactNeighborY="-10000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Tammenterho ääriviiva"/>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custLinFactNeighborX="0" custLinFactNeighborY="-43544">
        <dgm:presLayoutVars>
          <dgm:chMax val="0"/>
          <dgm:chPref val="0"/>
        </dgm:presLayoutVars>
      </dgm:prSet>
      <dgm:spPr/>
    </dgm:pt>
  </dgm:ptLst>
  <dgm:cxnLst>
    <dgm:cxn modelId="{D7E7903A-483E-4876-8C77-EEB10661B95B}" type="presOf" srcId="{1B1E513F-BEB7-483A-8F12-A8210AEF19E9}" destId="{3CBA7321-E2AC-48FD-B351-CE3C9A4CE924}" srcOrd="0" destOrd="0" presId="urn:microsoft.com/office/officeart/2018/2/layout/IconVerticalSolidList"/>
    <dgm:cxn modelId="{CB75943F-1A8F-4605-8597-CD5A9A764786}" srcId="{162F69A6-0780-49EA-A6A8-3965C12489B2}" destId="{FCD79C81-61B3-4414-9722-CD8A36FA5589}" srcOrd="0" destOrd="0" parTransId="{763AEAEC-D39C-4E53-B222-300CC3273420}" sibTransId="{186A44E5-97A0-439E-9C80-67853A2408CD}"/>
    <dgm:cxn modelId="{A221A75D-859A-4D60-96FA-4C7D3879BC1F}" type="presOf" srcId="{FCD79C81-61B3-4414-9722-CD8A36FA5589}" destId="{2D849856-3AAF-4CEB-81B9-C5BC4EA80186}"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2"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1"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C09C809B-E2EC-4DFA-A541-DB713C9ACD2B}" type="presParOf" srcId="{05261D3E-3CC7-4C85-9E09-D67FC777908C}" destId="{3A8C1137-B379-4D8B-A0A7-7B1549890E2B}" srcOrd="0" destOrd="0" presId="urn:microsoft.com/office/officeart/2018/2/layout/IconVerticalSolidList"/>
    <dgm:cxn modelId="{0A62EAF6-0E4E-487B-8D6A-4479F2F62F59}" type="presParOf" srcId="{3A8C1137-B379-4D8B-A0A7-7B1549890E2B}" destId="{AE014E1E-D939-4393-8B3F-02F8380ADE1F}" srcOrd="0" destOrd="0" presId="urn:microsoft.com/office/officeart/2018/2/layout/IconVerticalSolidList"/>
    <dgm:cxn modelId="{F772224A-0BB4-40A6-83D8-8623ACCCE230}" type="presParOf" srcId="{3A8C1137-B379-4D8B-A0A7-7B1549890E2B}" destId="{D936DC33-4B5E-4A27-9E18-963E037CDC04}" srcOrd="1" destOrd="0" presId="urn:microsoft.com/office/officeart/2018/2/layout/IconVerticalSolidList"/>
    <dgm:cxn modelId="{570923C1-9B48-434A-B33D-9210E7AF59E9}" type="presParOf" srcId="{3A8C1137-B379-4D8B-A0A7-7B1549890E2B}" destId="{2CEE04FE-D6AA-4532-B114-5B2A6CFB46A9}" srcOrd="2" destOrd="0" presId="urn:microsoft.com/office/officeart/2018/2/layout/IconVerticalSolidList"/>
    <dgm:cxn modelId="{CD1875D6-56D0-4390-9AD4-418EC77C5E8A}" type="presParOf" srcId="{3A8C1137-B379-4D8B-A0A7-7B1549890E2B}" destId="{2D849856-3AAF-4CEB-81B9-C5BC4EA80186}" srcOrd="3" destOrd="0" presId="urn:microsoft.com/office/officeart/2018/2/layout/IconVerticalSolidList"/>
    <dgm:cxn modelId="{E1A4D676-6729-4AD0-983B-749C83DCB674}" type="presParOf" srcId="{05261D3E-3CC7-4C85-9E09-D67FC777908C}" destId="{79E8ADF2-BA34-4279-BB65-18C34410BBC7}" srcOrd="1" destOrd="0" presId="urn:microsoft.com/office/officeart/2018/2/layout/IconVerticalSolidList"/>
    <dgm:cxn modelId="{B6784D09-C55E-4568-A257-9A4C076E72A2}" type="presParOf" srcId="{05261D3E-3CC7-4C85-9E09-D67FC777908C}" destId="{25C6FE9B-AED9-47D9-807F-76A517615FC1}" srcOrd="2"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3" destOrd="0" presId="urn:microsoft.com/office/officeart/2018/2/layout/IconVerticalSolidList"/>
    <dgm:cxn modelId="{CEB88A46-381C-4FB3-B5C2-36F0205865FC}" type="presParOf" srcId="{05261D3E-3CC7-4C85-9E09-D67FC777908C}" destId="{922A9066-91F0-4494-8CF8-01F8511B6028}" srcOrd="4"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6738"/>
          <a:ext cx="6156323" cy="59377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70688" numCol="1" spcCol="1270" rtlCol="0" anchor="t" anchorCtr="0">
          <a:noAutofit/>
        </a:bodyPr>
        <a:lstStyle/>
        <a:p>
          <a:pPr marL="228600" lvl="1" indent="-228600" algn="l" defTabSz="1066800" rtl="0">
            <a:lnSpc>
              <a:spcPct val="90000"/>
            </a:lnSpc>
            <a:spcBef>
              <a:spcPct val="0"/>
            </a:spcBef>
            <a:spcAft>
              <a:spcPct val="15000"/>
            </a:spcAft>
            <a:buClr>
              <a:schemeClr val="accent2"/>
            </a:buClr>
            <a:buFont typeface="Wingdings" panose="05000000000000000000" pitchFamily="2" charset="2"/>
            <a:buNone/>
          </a:pPr>
          <a:r>
            <a:rPr lang="fi-FI" sz="2400" kern="1200" dirty="0">
              <a:solidFill>
                <a:schemeClr val="bg1"/>
              </a:solidFill>
            </a:rPr>
            <a:t>Opintokokonaisuuden jälkeen oppija</a:t>
          </a:r>
          <a:endParaRPr lang="fi-FI" sz="2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dirty="0">
              <a:solidFill>
                <a:schemeClr val="bg1"/>
              </a:solidFill>
            </a:rPr>
            <a:t>ymmärtää sotasukupolven uhrauksien merkitys nykyisen vapaan ja vauraan Suomen perustana</a:t>
          </a:r>
          <a:endParaRPr lang="fi-FI" sz="2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dirty="0">
              <a:solidFill>
                <a:schemeClr val="bg1"/>
              </a:solidFill>
            </a:rPr>
            <a:t>tietää rintamaveteraanitunnukset ja niiden merkityksen lakisääteisenä erityisryhmänä</a:t>
          </a:r>
          <a:endParaRPr lang="fi-FI" sz="2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dirty="0">
              <a:solidFill>
                <a:schemeClr val="bg1"/>
              </a:solidFill>
            </a:rPr>
            <a:t>tuntee veteraanien etuuksien laillisuusperustan</a:t>
          </a:r>
          <a:endParaRPr lang="fi-FI" sz="2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dirty="0">
              <a:solidFill>
                <a:schemeClr val="bg1"/>
              </a:solidFill>
            </a:rPr>
            <a:t>tuntee veteraanityön historian ja avustukset</a:t>
          </a:r>
          <a:endParaRPr lang="fi-FI" sz="2400" kern="1200" noProof="0" dirty="0">
            <a:solidFill>
              <a:schemeClr val="bg1"/>
            </a:solidFill>
          </a:endParaRPr>
        </a:p>
        <a:p>
          <a:pPr marL="285750" lvl="1" indent="-285750" algn="l" defTabSz="1422400" rtl="0">
            <a:lnSpc>
              <a:spcPct val="90000"/>
            </a:lnSpc>
            <a:spcBef>
              <a:spcPct val="0"/>
            </a:spcBef>
            <a:spcAft>
              <a:spcPct val="15000"/>
            </a:spcAft>
            <a:buClr>
              <a:schemeClr val="accent2"/>
            </a:buClr>
            <a:buFont typeface="Wingdings" panose="05000000000000000000" pitchFamily="2" charset="2"/>
            <a:buChar char="§"/>
          </a:pPr>
          <a:endParaRPr lang="fi-FI" sz="3200" kern="1200" noProof="0" dirty="0">
            <a:solidFill>
              <a:schemeClr val="bg1"/>
            </a:solidFill>
          </a:endParaRPr>
        </a:p>
      </dsp:txBody>
      <dsp:txXfrm>
        <a:off x="0" y="26738"/>
        <a:ext cx="6156323" cy="5937750"/>
      </dsp:txXfrm>
    </dsp:sp>
    <dsp:sp modelId="{8EFCDC49-2431-44A7-9E88-01190BAF5B19}">
      <dsp:nvSpPr>
        <dsp:cNvPr id="0" name=""/>
        <dsp:cNvSpPr/>
      </dsp:nvSpPr>
      <dsp:spPr>
        <a:xfrm>
          <a:off x="307816" y="340548"/>
          <a:ext cx="5580017" cy="64241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l" defTabSz="1778000" rtl="0">
            <a:lnSpc>
              <a:spcPct val="90000"/>
            </a:lnSpc>
            <a:spcBef>
              <a:spcPct val="0"/>
            </a:spcBef>
            <a:spcAft>
              <a:spcPct val="35000"/>
            </a:spcAft>
            <a:buNone/>
          </a:pPr>
          <a:r>
            <a:rPr lang="fi-FI" sz="4000" kern="1200" noProof="0" dirty="0">
              <a:solidFill>
                <a:schemeClr val="bg1"/>
              </a:solidFill>
            </a:rPr>
            <a:t>Osaamistavoitteet</a:t>
          </a:r>
        </a:p>
      </dsp:txBody>
      <dsp:txXfrm>
        <a:off x="307816" y="340548"/>
        <a:ext cx="5580017" cy="642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14E1E-D939-4393-8B3F-02F8380ADE1F}">
      <dsp:nvSpPr>
        <dsp:cNvPr id="0" name=""/>
        <dsp:cNvSpPr/>
      </dsp:nvSpPr>
      <dsp:spPr>
        <a:xfrm>
          <a:off x="0" y="189701"/>
          <a:ext cx="7488197" cy="678501"/>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D936DC33-4B5E-4A27-9E18-963E037CDC04}">
      <dsp:nvSpPr>
        <dsp:cNvPr id="0" name=""/>
        <dsp:cNvSpPr/>
      </dsp:nvSpPr>
      <dsp:spPr>
        <a:xfrm>
          <a:off x="308041" y="179100"/>
          <a:ext cx="558036" cy="558036"/>
        </a:xfrm>
        <a:prstGeom prst="rect">
          <a:avLst/>
        </a:prstGeom>
        <a:blipFill>
          <a:blip xmlns:r="http://schemas.openxmlformats.org/officeDocument/2006/relationships" r:embed="rId1" cstate="screen">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a:ext>
            </a:extLst>
          </a:blip>
          <a:srcRect/>
          <a:stretch>
            <a:fillRect l="-3000" r="-3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49856-3AAF-4CEB-81B9-C5BC4EA80186}">
      <dsp:nvSpPr>
        <dsp:cNvPr id="0" name=""/>
        <dsp:cNvSpPr/>
      </dsp:nvSpPr>
      <dsp:spPr>
        <a:xfrm>
          <a:off x="1171876" y="0"/>
          <a:ext cx="6316320" cy="101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0" tIns="107380" rIns="107380" bIns="107380" numCol="1" spcCol="1270" rtlCol="0" anchor="ctr" anchorCtr="0">
          <a:noAutofit/>
        </a:bodyPr>
        <a:lstStyle/>
        <a:p>
          <a:pPr marL="0" lvl="0" indent="0" algn="l" defTabSz="844550">
            <a:lnSpc>
              <a:spcPct val="100000"/>
            </a:lnSpc>
            <a:spcBef>
              <a:spcPct val="0"/>
            </a:spcBef>
            <a:spcAft>
              <a:spcPct val="35000"/>
            </a:spcAft>
            <a:buNone/>
          </a:pPr>
          <a:r>
            <a:rPr lang="fi-FI" sz="1900" kern="1200" noProof="0" dirty="0">
              <a:solidFill>
                <a:schemeClr val="bg1"/>
              </a:solidFill>
            </a:rPr>
            <a:t>Sotasukupolven merkitys</a:t>
          </a:r>
        </a:p>
      </dsp:txBody>
      <dsp:txXfrm>
        <a:off x="1171876" y="0"/>
        <a:ext cx="6316320" cy="1014611"/>
      </dsp:txXfrm>
    </dsp:sp>
    <dsp:sp modelId="{99698387-9DF3-4127-A7DE-FCE3F05A3470}">
      <dsp:nvSpPr>
        <dsp:cNvPr id="0" name=""/>
        <dsp:cNvSpPr/>
      </dsp:nvSpPr>
      <dsp:spPr>
        <a:xfrm>
          <a:off x="0" y="1283762"/>
          <a:ext cx="7488197" cy="67843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36618" y="1326850"/>
          <a:ext cx="558036" cy="558036"/>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71876" y="1146170"/>
          <a:ext cx="6316320" cy="101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0" tIns="107380" rIns="107380" bIns="107380" numCol="1" spcCol="1270" rtlCol="0" anchor="ctr" anchorCtr="0">
          <a:noAutofit/>
        </a:bodyPr>
        <a:lstStyle/>
        <a:p>
          <a:pPr marL="0" lvl="0" indent="0" algn="l" defTabSz="844550">
            <a:lnSpc>
              <a:spcPct val="100000"/>
            </a:lnSpc>
            <a:spcBef>
              <a:spcPct val="0"/>
            </a:spcBef>
            <a:spcAft>
              <a:spcPct val="35000"/>
            </a:spcAft>
            <a:buNone/>
          </a:pPr>
          <a:r>
            <a:rPr lang="fi-FI" sz="1900" kern="1200" noProof="0" dirty="0">
              <a:solidFill>
                <a:schemeClr val="bg1"/>
              </a:solidFill>
            </a:rPr>
            <a:t>Kuka on sotiemme veteraani?</a:t>
          </a:r>
        </a:p>
      </dsp:txBody>
      <dsp:txXfrm>
        <a:off x="1171876" y="1146170"/>
        <a:ext cx="6316320" cy="1014611"/>
      </dsp:txXfrm>
    </dsp:sp>
    <dsp:sp modelId="{FA3369E0-5B38-4FDD-A9F5-22B9810A03F7}">
      <dsp:nvSpPr>
        <dsp:cNvPr id="0" name=""/>
        <dsp:cNvSpPr/>
      </dsp:nvSpPr>
      <dsp:spPr>
        <a:xfrm>
          <a:off x="0" y="2604096"/>
          <a:ext cx="7488197" cy="61601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271350" y="2585221"/>
          <a:ext cx="558036" cy="558036"/>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34483" y="2432779"/>
          <a:ext cx="6316320" cy="101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0" tIns="107380" rIns="107380" bIns="107380" numCol="1" spcCol="1270" rtlCol="0" anchor="ctr" anchorCtr="0">
          <a:noAutofit/>
        </a:bodyPr>
        <a:lstStyle/>
        <a:p>
          <a:pPr marL="0" lvl="0" indent="0" algn="l" defTabSz="844550">
            <a:lnSpc>
              <a:spcPct val="100000"/>
            </a:lnSpc>
            <a:spcBef>
              <a:spcPct val="0"/>
            </a:spcBef>
            <a:spcAft>
              <a:spcPct val="35000"/>
            </a:spcAft>
            <a:buNone/>
          </a:pPr>
          <a:r>
            <a:rPr lang="fi-FI" sz="1900" kern="1200" noProof="0" dirty="0">
              <a:solidFill>
                <a:schemeClr val="bg1"/>
              </a:solidFill>
            </a:rPr>
            <a:t>Veteraanien lakisääteiset etuudet</a:t>
          </a:r>
        </a:p>
      </dsp:txBody>
      <dsp:txXfrm>
        <a:off x="1134483" y="2432779"/>
        <a:ext cx="6316320" cy="1014611"/>
      </dsp:txXfrm>
    </dsp:sp>
    <dsp:sp modelId="{C2FCE80A-DCA0-4D7F-8F72-19CB2337E588}">
      <dsp:nvSpPr>
        <dsp:cNvPr id="0" name=""/>
        <dsp:cNvSpPr/>
      </dsp:nvSpPr>
      <dsp:spPr>
        <a:xfrm>
          <a:off x="0" y="3651206"/>
          <a:ext cx="7488197" cy="607833"/>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18404" y="3685477"/>
          <a:ext cx="558036" cy="558036"/>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71876" y="3755924"/>
          <a:ext cx="6316320" cy="5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0" tIns="107380" rIns="107380" bIns="107380" numCol="1" spcCol="1270" rtlCol="0" anchor="ctr" anchorCtr="0">
          <a:noAutofit/>
        </a:bodyPr>
        <a:lstStyle/>
        <a:p>
          <a:pPr marL="0" lvl="0" indent="0" algn="l" defTabSz="844550">
            <a:lnSpc>
              <a:spcPct val="100000"/>
            </a:lnSpc>
            <a:spcBef>
              <a:spcPct val="0"/>
            </a:spcBef>
            <a:spcAft>
              <a:spcPct val="35000"/>
            </a:spcAft>
            <a:buNone/>
          </a:pPr>
          <a:r>
            <a:rPr lang="fi-FI" sz="1900" kern="1200" noProof="0" dirty="0">
              <a:solidFill>
                <a:schemeClr val="bg1"/>
              </a:solidFill>
            </a:rPr>
            <a:t>Palvelutarpeen arviointi</a:t>
          </a:r>
        </a:p>
      </dsp:txBody>
      <dsp:txXfrm>
        <a:off x="1171876" y="3755924"/>
        <a:ext cx="6316320" cy="532549"/>
      </dsp:txXfrm>
    </dsp:sp>
    <dsp:sp modelId="{343A76ED-9DD6-4B0A-830E-16ED952B3D06}">
      <dsp:nvSpPr>
        <dsp:cNvPr id="0" name=""/>
        <dsp:cNvSpPr/>
      </dsp:nvSpPr>
      <dsp:spPr>
        <a:xfrm>
          <a:off x="0" y="4705418"/>
          <a:ext cx="7488197" cy="73547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78024" y="4732676"/>
          <a:ext cx="558036" cy="55803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71876" y="4636018"/>
          <a:ext cx="6316320" cy="101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80" tIns="107380" rIns="107380" bIns="107380" numCol="1" spcCol="1270" rtlCol="0" anchor="ctr" anchorCtr="0">
          <a:noAutofit/>
        </a:bodyPr>
        <a:lstStyle/>
        <a:p>
          <a:pPr marL="0" lvl="0" indent="0" algn="l" defTabSz="844550">
            <a:lnSpc>
              <a:spcPct val="100000"/>
            </a:lnSpc>
            <a:spcBef>
              <a:spcPct val="0"/>
            </a:spcBef>
            <a:spcAft>
              <a:spcPct val="35000"/>
            </a:spcAft>
            <a:buNone/>
          </a:pPr>
          <a:r>
            <a:rPr lang="fi-FI" sz="1900" kern="1200" noProof="0" dirty="0">
              <a:solidFill>
                <a:schemeClr val="bg1"/>
              </a:solidFill>
            </a:rPr>
            <a:t>Tammenlehvän Perinneliiton kautta haettavat avustukset</a:t>
          </a:r>
        </a:p>
      </dsp:txBody>
      <dsp:txXfrm>
        <a:off x="1171876" y="4636018"/>
        <a:ext cx="6316320" cy="101461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Pystysuuntainen kiinteä kuvakeluettelo"/>
  <dgm:desc val="Käytä tätä, kun haluat esittää ylhäältä alaspäin sarjan visualisointeja, joissa on tason 1 tai tason 1 ja tason 2 tekstiä ryhmitettynä muotoon. Soveltuu parhaiten kuvakkeisiin ja pieniin kuviin, joissa on pitkähkö kuvau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DA59366-6533-4E39-A700-148A9F9F8B90}" type="datetime1">
              <a:rPr lang="fi-FI" smtClean="0"/>
              <a:t>27.8.2025</a:t>
            </a:fld>
            <a:endParaRPr lang="fi-FI" dirty="0"/>
          </a:p>
        </p:txBody>
      </p:sp>
      <p:sp>
        <p:nvSpPr>
          <p:cNvPr id="4" name="Alatunnisteen paikkamerkki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89B6C8-888A-401B-9F9B-D41D36B6C3E9}" type="slidenum">
              <a:rPr lang="fi-FI" smtClean="0"/>
              <a:t>‹#›</a:t>
            </a:fld>
            <a:endParaRPr lang="fi-FI"/>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CF92F-2D2C-4D33-994D-B2A389D21AB8}" type="datetime1">
              <a:rPr lang="fi-FI" smtClean="0"/>
              <a:pPr/>
              <a:t>27.8.2025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fi-FI" noProof="0" smtClean="0"/>
              <a:t>‹#›</a:t>
            </a:fld>
            <a:endParaRPr lang="fi-FI"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a:t>
            </a:fld>
            <a:endParaRPr lang="fi-FI"/>
          </a:p>
        </p:txBody>
      </p:sp>
    </p:spTree>
    <p:extLst>
      <p:ext uri="{BB962C8B-B14F-4D97-AF65-F5344CB8AC3E}">
        <p14:creationId xmlns:p14="http://schemas.microsoft.com/office/powerpoint/2010/main" val="44251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10</a:t>
            </a:fld>
            <a:endParaRPr lang="fi-FI"/>
          </a:p>
        </p:txBody>
      </p:sp>
    </p:spTree>
    <p:extLst>
      <p:ext uri="{BB962C8B-B14F-4D97-AF65-F5344CB8AC3E}">
        <p14:creationId xmlns:p14="http://schemas.microsoft.com/office/powerpoint/2010/main" val="44394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11</a:t>
            </a:fld>
            <a:endParaRPr lang="fi-FI"/>
          </a:p>
        </p:txBody>
      </p:sp>
    </p:spTree>
    <p:extLst>
      <p:ext uri="{BB962C8B-B14F-4D97-AF65-F5344CB8AC3E}">
        <p14:creationId xmlns:p14="http://schemas.microsoft.com/office/powerpoint/2010/main" val="195892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12</a:t>
            </a:fld>
            <a:endParaRPr lang="fi-FI"/>
          </a:p>
        </p:txBody>
      </p:sp>
    </p:spTree>
    <p:extLst>
      <p:ext uri="{BB962C8B-B14F-4D97-AF65-F5344CB8AC3E}">
        <p14:creationId xmlns:p14="http://schemas.microsoft.com/office/powerpoint/2010/main" val="220780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13</a:t>
            </a:fld>
            <a:endParaRPr lang="fi-FI"/>
          </a:p>
        </p:txBody>
      </p:sp>
    </p:spTree>
    <p:extLst>
      <p:ext uri="{BB962C8B-B14F-4D97-AF65-F5344CB8AC3E}">
        <p14:creationId xmlns:p14="http://schemas.microsoft.com/office/powerpoint/2010/main" val="89332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14</a:t>
            </a:fld>
            <a:endParaRPr lang="fi-FI"/>
          </a:p>
        </p:txBody>
      </p:sp>
    </p:spTree>
    <p:extLst>
      <p:ext uri="{BB962C8B-B14F-4D97-AF65-F5344CB8AC3E}">
        <p14:creationId xmlns:p14="http://schemas.microsoft.com/office/powerpoint/2010/main" val="3177639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15</a:t>
            </a:fld>
            <a:endParaRPr lang="fi-FI"/>
          </a:p>
        </p:txBody>
      </p:sp>
    </p:spTree>
    <p:extLst>
      <p:ext uri="{BB962C8B-B14F-4D97-AF65-F5344CB8AC3E}">
        <p14:creationId xmlns:p14="http://schemas.microsoft.com/office/powerpoint/2010/main" val="1842434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16</a:t>
            </a:fld>
            <a:endParaRPr lang="fi-FI"/>
          </a:p>
        </p:txBody>
      </p:sp>
    </p:spTree>
    <p:extLst>
      <p:ext uri="{BB962C8B-B14F-4D97-AF65-F5344CB8AC3E}">
        <p14:creationId xmlns:p14="http://schemas.microsoft.com/office/powerpoint/2010/main" val="205452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17</a:t>
            </a:fld>
            <a:endParaRPr lang="fi-FI"/>
          </a:p>
        </p:txBody>
      </p:sp>
    </p:spTree>
    <p:extLst>
      <p:ext uri="{BB962C8B-B14F-4D97-AF65-F5344CB8AC3E}">
        <p14:creationId xmlns:p14="http://schemas.microsoft.com/office/powerpoint/2010/main" val="99871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18</a:t>
            </a:fld>
            <a:endParaRPr lang="fi-FI"/>
          </a:p>
        </p:txBody>
      </p:sp>
    </p:spTree>
    <p:extLst>
      <p:ext uri="{BB962C8B-B14F-4D97-AF65-F5344CB8AC3E}">
        <p14:creationId xmlns:p14="http://schemas.microsoft.com/office/powerpoint/2010/main" val="375130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19</a:t>
            </a:fld>
            <a:endParaRPr lang="fi-FI"/>
          </a:p>
        </p:txBody>
      </p:sp>
    </p:spTree>
    <p:extLst>
      <p:ext uri="{BB962C8B-B14F-4D97-AF65-F5344CB8AC3E}">
        <p14:creationId xmlns:p14="http://schemas.microsoft.com/office/powerpoint/2010/main" val="278822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a:t>
            </a:fld>
            <a:endParaRPr lang="fi-FI"/>
          </a:p>
        </p:txBody>
      </p:sp>
    </p:spTree>
    <p:extLst>
      <p:ext uri="{BB962C8B-B14F-4D97-AF65-F5344CB8AC3E}">
        <p14:creationId xmlns:p14="http://schemas.microsoft.com/office/powerpoint/2010/main" val="3181616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20</a:t>
            </a:fld>
            <a:endParaRPr lang="fi-FI"/>
          </a:p>
        </p:txBody>
      </p:sp>
    </p:spTree>
    <p:extLst>
      <p:ext uri="{BB962C8B-B14F-4D97-AF65-F5344CB8AC3E}">
        <p14:creationId xmlns:p14="http://schemas.microsoft.com/office/powerpoint/2010/main" val="357869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21</a:t>
            </a:fld>
            <a:endParaRPr lang="fi-FI"/>
          </a:p>
        </p:txBody>
      </p:sp>
    </p:spTree>
    <p:extLst>
      <p:ext uri="{BB962C8B-B14F-4D97-AF65-F5344CB8AC3E}">
        <p14:creationId xmlns:p14="http://schemas.microsoft.com/office/powerpoint/2010/main" val="332470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22</a:t>
            </a:fld>
            <a:endParaRPr lang="fi-FI"/>
          </a:p>
        </p:txBody>
      </p:sp>
    </p:spTree>
    <p:extLst>
      <p:ext uri="{BB962C8B-B14F-4D97-AF65-F5344CB8AC3E}">
        <p14:creationId xmlns:p14="http://schemas.microsoft.com/office/powerpoint/2010/main" val="37849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23</a:t>
            </a:fld>
            <a:endParaRPr lang="fi-FI"/>
          </a:p>
        </p:txBody>
      </p:sp>
    </p:spTree>
    <p:extLst>
      <p:ext uri="{BB962C8B-B14F-4D97-AF65-F5344CB8AC3E}">
        <p14:creationId xmlns:p14="http://schemas.microsoft.com/office/powerpoint/2010/main" val="1670256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24</a:t>
            </a:fld>
            <a:endParaRPr lang="fi-FI"/>
          </a:p>
        </p:txBody>
      </p:sp>
    </p:spTree>
    <p:extLst>
      <p:ext uri="{BB962C8B-B14F-4D97-AF65-F5344CB8AC3E}">
        <p14:creationId xmlns:p14="http://schemas.microsoft.com/office/powerpoint/2010/main" val="2115639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25</a:t>
            </a:fld>
            <a:endParaRPr lang="fi-FI"/>
          </a:p>
        </p:txBody>
      </p:sp>
    </p:spTree>
    <p:extLst>
      <p:ext uri="{BB962C8B-B14F-4D97-AF65-F5344CB8AC3E}">
        <p14:creationId xmlns:p14="http://schemas.microsoft.com/office/powerpoint/2010/main" val="2960706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26</a:t>
            </a:fld>
            <a:endParaRPr lang="fi-FI"/>
          </a:p>
        </p:txBody>
      </p:sp>
    </p:spTree>
    <p:extLst>
      <p:ext uri="{BB962C8B-B14F-4D97-AF65-F5344CB8AC3E}">
        <p14:creationId xmlns:p14="http://schemas.microsoft.com/office/powerpoint/2010/main" val="206640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27</a:t>
            </a:fld>
            <a:endParaRPr lang="fi-FI"/>
          </a:p>
        </p:txBody>
      </p:sp>
    </p:spTree>
    <p:extLst>
      <p:ext uri="{BB962C8B-B14F-4D97-AF65-F5344CB8AC3E}">
        <p14:creationId xmlns:p14="http://schemas.microsoft.com/office/powerpoint/2010/main" val="620424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28</a:t>
            </a:fld>
            <a:endParaRPr lang="fi-FI"/>
          </a:p>
        </p:txBody>
      </p:sp>
    </p:spTree>
    <p:extLst>
      <p:ext uri="{BB962C8B-B14F-4D97-AF65-F5344CB8AC3E}">
        <p14:creationId xmlns:p14="http://schemas.microsoft.com/office/powerpoint/2010/main" val="310356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29</a:t>
            </a:fld>
            <a:endParaRPr lang="fi-FI"/>
          </a:p>
        </p:txBody>
      </p:sp>
    </p:spTree>
    <p:extLst>
      <p:ext uri="{BB962C8B-B14F-4D97-AF65-F5344CB8AC3E}">
        <p14:creationId xmlns:p14="http://schemas.microsoft.com/office/powerpoint/2010/main" val="335822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a:t>
            </a:fld>
            <a:endParaRPr lang="fi-FI"/>
          </a:p>
        </p:txBody>
      </p:sp>
    </p:spTree>
    <p:extLst>
      <p:ext uri="{BB962C8B-B14F-4D97-AF65-F5344CB8AC3E}">
        <p14:creationId xmlns:p14="http://schemas.microsoft.com/office/powerpoint/2010/main" val="1001209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30</a:t>
            </a:fld>
            <a:endParaRPr lang="fi-FI"/>
          </a:p>
        </p:txBody>
      </p:sp>
    </p:spTree>
    <p:extLst>
      <p:ext uri="{BB962C8B-B14F-4D97-AF65-F5344CB8AC3E}">
        <p14:creationId xmlns:p14="http://schemas.microsoft.com/office/powerpoint/2010/main" val="2425073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31</a:t>
            </a:fld>
            <a:endParaRPr lang="fi-FI"/>
          </a:p>
        </p:txBody>
      </p:sp>
    </p:spTree>
    <p:extLst>
      <p:ext uri="{BB962C8B-B14F-4D97-AF65-F5344CB8AC3E}">
        <p14:creationId xmlns:p14="http://schemas.microsoft.com/office/powerpoint/2010/main" val="821618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32</a:t>
            </a:fld>
            <a:endParaRPr lang="fi-FI"/>
          </a:p>
        </p:txBody>
      </p:sp>
    </p:spTree>
    <p:extLst>
      <p:ext uri="{BB962C8B-B14F-4D97-AF65-F5344CB8AC3E}">
        <p14:creationId xmlns:p14="http://schemas.microsoft.com/office/powerpoint/2010/main" val="1203720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33</a:t>
            </a:fld>
            <a:endParaRPr lang="fi-FI"/>
          </a:p>
        </p:txBody>
      </p:sp>
    </p:spTree>
    <p:extLst>
      <p:ext uri="{BB962C8B-B14F-4D97-AF65-F5344CB8AC3E}">
        <p14:creationId xmlns:p14="http://schemas.microsoft.com/office/powerpoint/2010/main" val="3078679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34</a:t>
            </a:fld>
            <a:endParaRPr lang="fi-FI"/>
          </a:p>
        </p:txBody>
      </p:sp>
    </p:spTree>
    <p:extLst>
      <p:ext uri="{BB962C8B-B14F-4D97-AF65-F5344CB8AC3E}">
        <p14:creationId xmlns:p14="http://schemas.microsoft.com/office/powerpoint/2010/main" val="1134182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35</a:t>
            </a:fld>
            <a:endParaRPr lang="fi-FI"/>
          </a:p>
        </p:txBody>
      </p:sp>
    </p:spTree>
    <p:extLst>
      <p:ext uri="{BB962C8B-B14F-4D97-AF65-F5344CB8AC3E}">
        <p14:creationId xmlns:p14="http://schemas.microsoft.com/office/powerpoint/2010/main" val="1406964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36</a:t>
            </a:fld>
            <a:endParaRPr lang="fi-FI"/>
          </a:p>
        </p:txBody>
      </p:sp>
    </p:spTree>
    <p:extLst>
      <p:ext uri="{BB962C8B-B14F-4D97-AF65-F5344CB8AC3E}">
        <p14:creationId xmlns:p14="http://schemas.microsoft.com/office/powerpoint/2010/main" val="269655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37</a:t>
            </a:fld>
            <a:endParaRPr lang="fi-FI"/>
          </a:p>
        </p:txBody>
      </p:sp>
    </p:spTree>
    <p:extLst>
      <p:ext uri="{BB962C8B-B14F-4D97-AF65-F5344CB8AC3E}">
        <p14:creationId xmlns:p14="http://schemas.microsoft.com/office/powerpoint/2010/main" val="3197415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38</a:t>
            </a:fld>
            <a:endParaRPr lang="fi-FI"/>
          </a:p>
        </p:txBody>
      </p:sp>
    </p:spTree>
    <p:extLst>
      <p:ext uri="{BB962C8B-B14F-4D97-AF65-F5344CB8AC3E}">
        <p14:creationId xmlns:p14="http://schemas.microsoft.com/office/powerpoint/2010/main" val="305555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39</a:t>
            </a:fld>
            <a:endParaRPr lang="fi-FI"/>
          </a:p>
        </p:txBody>
      </p:sp>
    </p:spTree>
    <p:extLst>
      <p:ext uri="{BB962C8B-B14F-4D97-AF65-F5344CB8AC3E}">
        <p14:creationId xmlns:p14="http://schemas.microsoft.com/office/powerpoint/2010/main" val="348890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a:t>
            </a:fld>
            <a:endParaRPr lang="fi-FI"/>
          </a:p>
        </p:txBody>
      </p:sp>
    </p:spTree>
    <p:extLst>
      <p:ext uri="{BB962C8B-B14F-4D97-AF65-F5344CB8AC3E}">
        <p14:creationId xmlns:p14="http://schemas.microsoft.com/office/powerpoint/2010/main" val="1020618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40</a:t>
            </a:fld>
            <a:endParaRPr lang="fi-FI"/>
          </a:p>
        </p:txBody>
      </p:sp>
    </p:spTree>
    <p:extLst>
      <p:ext uri="{BB962C8B-B14F-4D97-AF65-F5344CB8AC3E}">
        <p14:creationId xmlns:p14="http://schemas.microsoft.com/office/powerpoint/2010/main" val="291778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41</a:t>
            </a:fld>
            <a:endParaRPr lang="fi-FI"/>
          </a:p>
        </p:txBody>
      </p:sp>
    </p:spTree>
    <p:extLst>
      <p:ext uri="{BB962C8B-B14F-4D97-AF65-F5344CB8AC3E}">
        <p14:creationId xmlns:p14="http://schemas.microsoft.com/office/powerpoint/2010/main" val="38308576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42</a:t>
            </a:fld>
            <a:endParaRPr lang="fi-FI"/>
          </a:p>
        </p:txBody>
      </p:sp>
    </p:spTree>
    <p:extLst>
      <p:ext uri="{BB962C8B-B14F-4D97-AF65-F5344CB8AC3E}">
        <p14:creationId xmlns:p14="http://schemas.microsoft.com/office/powerpoint/2010/main" val="1163412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43</a:t>
            </a:fld>
            <a:endParaRPr lang="fi-FI"/>
          </a:p>
        </p:txBody>
      </p:sp>
    </p:spTree>
    <p:extLst>
      <p:ext uri="{BB962C8B-B14F-4D97-AF65-F5344CB8AC3E}">
        <p14:creationId xmlns:p14="http://schemas.microsoft.com/office/powerpoint/2010/main" val="1821993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44</a:t>
            </a:fld>
            <a:endParaRPr lang="fi-FI"/>
          </a:p>
        </p:txBody>
      </p:sp>
    </p:spTree>
    <p:extLst>
      <p:ext uri="{BB962C8B-B14F-4D97-AF65-F5344CB8AC3E}">
        <p14:creationId xmlns:p14="http://schemas.microsoft.com/office/powerpoint/2010/main" val="934028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45</a:t>
            </a:fld>
            <a:endParaRPr lang="fi-FI"/>
          </a:p>
        </p:txBody>
      </p:sp>
    </p:spTree>
    <p:extLst>
      <p:ext uri="{BB962C8B-B14F-4D97-AF65-F5344CB8AC3E}">
        <p14:creationId xmlns:p14="http://schemas.microsoft.com/office/powerpoint/2010/main" val="2560137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46</a:t>
            </a:fld>
            <a:endParaRPr lang="fi-FI"/>
          </a:p>
        </p:txBody>
      </p:sp>
    </p:spTree>
    <p:extLst>
      <p:ext uri="{BB962C8B-B14F-4D97-AF65-F5344CB8AC3E}">
        <p14:creationId xmlns:p14="http://schemas.microsoft.com/office/powerpoint/2010/main" val="1149755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47</a:t>
            </a:fld>
            <a:endParaRPr lang="fi-FI"/>
          </a:p>
        </p:txBody>
      </p:sp>
    </p:spTree>
    <p:extLst>
      <p:ext uri="{BB962C8B-B14F-4D97-AF65-F5344CB8AC3E}">
        <p14:creationId xmlns:p14="http://schemas.microsoft.com/office/powerpoint/2010/main" val="3867864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48</a:t>
            </a:fld>
            <a:endParaRPr lang="fi-FI"/>
          </a:p>
        </p:txBody>
      </p:sp>
    </p:spTree>
    <p:extLst>
      <p:ext uri="{BB962C8B-B14F-4D97-AF65-F5344CB8AC3E}">
        <p14:creationId xmlns:p14="http://schemas.microsoft.com/office/powerpoint/2010/main" val="3704790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49</a:t>
            </a:fld>
            <a:endParaRPr lang="fi-FI"/>
          </a:p>
        </p:txBody>
      </p:sp>
    </p:spTree>
    <p:extLst>
      <p:ext uri="{BB962C8B-B14F-4D97-AF65-F5344CB8AC3E}">
        <p14:creationId xmlns:p14="http://schemas.microsoft.com/office/powerpoint/2010/main" val="387740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5</a:t>
            </a:fld>
            <a:endParaRPr lang="fi-FI"/>
          </a:p>
        </p:txBody>
      </p:sp>
    </p:spTree>
    <p:extLst>
      <p:ext uri="{BB962C8B-B14F-4D97-AF65-F5344CB8AC3E}">
        <p14:creationId xmlns:p14="http://schemas.microsoft.com/office/powerpoint/2010/main" val="2084663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50</a:t>
            </a:fld>
            <a:endParaRPr lang="fi-FI"/>
          </a:p>
        </p:txBody>
      </p:sp>
    </p:spTree>
    <p:extLst>
      <p:ext uri="{BB962C8B-B14F-4D97-AF65-F5344CB8AC3E}">
        <p14:creationId xmlns:p14="http://schemas.microsoft.com/office/powerpoint/2010/main" val="23275204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51</a:t>
            </a:fld>
            <a:endParaRPr lang="fi-FI"/>
          </a:p>
        </p:txBody>
      </p:sp>
    </p:spTree>
    <p:extLst>
      <p:ext uri="{BB962C8B-B14F-4D97-AF65-F5344CB8AC3E}">
        <p14:creationId xmlns:p14="http://schemas.microsoft.com/office/powerpoint/2010/main" val="360211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6</a:t>
            </a:fld>
            <a:endParaRPr lang="fi-FI"/>
          </a:p>
        </p:txBody>
      </p:sp>
    </p:spTree>
    <p:extLst>
      <p:ext uri="{BB962C8B-B14F-4D97-AF65-F5344CB8AC3E}">
        <p14:creationId xmlns:p14="http://schemas.microsoft.com/office/powerpoint/2010/main" val="245621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7</a:t>
            </a:fld>
            <a:endParaRPr lang="fi-FI"/>
          </a:p>
        </p:txBody>
      </p:sp>
    </p:spTree>
    <p:extLst>
      <p:ext uri="{BB962C8B-B14F-4D97-AF65-F5344CB8AC3E}">
        <p14:creationId xmlns:p14="http://schemas.microsoft.com/office/powerpoint/2010/main" val="328847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8</a:t>
            </a:fld>
            <a:endParaRPr lang="fi-FI"/>
          </a:p>
        </p:txBody>
      </p:sp>
    </p:spTree>
    <p:extLst>
      <p:ext uri="{BB962C8B-B14F-4D97-AF65-F5344CB8AC3E}">
        <p14:creationId xmlns:p14="http://schemas.microsoft.com/office/powerpoint/2010/main" val="178036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D3F28A1F-3E69-47E5-AE93-E7F2155A242D}" type="slidenum">
              <a:rPr lang="fi-FI" smtClean="0"/>
              <a:t>9</a:t>
            </a:fld>
            <a:endParaRPr lang="fi-FI"/>
          </a:p>
        </p:txBody>
      </p:sp>
    </p:spTree>
    <p:extLst>
      <p:ext uri="{BB962C8B-B14F-4D97-AF65-F5344CB8AC3E}">
        <p14:creationId xmlns:p14="http://schemas.microsoft.com/office/powerpoint/2010/main" val="330971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fi-FI" noProof="0"/>
              <a:t>Muokkaa otsikon perustyyliä napsauttamalla</a:t>
            </a:r>
          </a:p>
        </p:txBody>
      </p:sp>
      <p:sp>
        <p:nvSpPr>
          <p:cNvPr id="4" name="Tekstin paikkamerkki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cxnSp>
        <p:nvCxnSpPr>
          <p:cNvPr id="12" name="Suora yhdysviiva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Suorakulmi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3" name="Dian numeron paikkamerkki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1AB651-5612-4E6A-9B35-A555D082EC2F}"/>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Dian numeron paikkamerkki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776F88-2A37-410D-A685-E455AF3D07B4}"/>
              </a:ext>
            </a:extLst>
          </p:cNvPr>
          <p:cNvSpPr>
            <a:spLocks noGrp="1"/>
          </p:cNvSpPr>
          <p:nvPr>
            <p:ph type="title" hasCustomPrompt="1"/>
          </p:nvPr>
        </p:nvSpPr>
        <p:spPr>
          <a:xfrm>
            <a:off x="839788" y="365125"/>
            <a:ext cx="10515600" cy="1325563"/>
          </a:xfrm>
        </p:spPr>
        <p:txBody>
          <a:bodyPr rtlCol="0"/>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AF2623-2255-4BBA-9577-B3A3FD2AE8E8}"/>
              </a:ext>
            </a:extLst>
          </p:cNvPr>
          <p:cNvSpPr>
            <a:spLocks noGrp="1"/>
          </p:cNvSpPr>
          <p:nvPr>
            <p:ph type="title" hasCustomPrompt="1"/>
          </p:nvPr>
        </p:nvSpPr>
        <p:spPr/>
        <p:txBody>
          <a:bodyPr rtlCol="0"/>
          <a:lstStyle/>
          <a:p>
            <a:pPr rtl="0"/>
            <a:r>
              <a:rPr lang="fi-FI" noProof="0"/>
              <a:t>Muokkaa otsikon perustyyliä napsauttamalla</a:t>
            </a:r>
          </a:p>
        </p:txBody>
      </p:sp>
      <p:sp>
        <p:nvSpPr>
          <p:cNvPr id="3" name="Dian numeron paikkamerkki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51E51-BE82-4B1B-9CB6-89C26464DBE2}"/>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Dian numeron paikkamerkki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fi-FI" noProof="0"/>
              <a:t>Muokkaa otsikon perustyyliä napsauttamalla</a:t>
            </a:r>
          </a:p>
        </p:txBody>
      </p:sp>
      <p:sp>
        <p:nvSpPr>
          <p:cNvPr id="4" name="Tekstin paikkamerkki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cxnSp>
        <p:nvCxnSpPr>
          <p:cNvPr id="12" name="Suora yhdysviiva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Suorakulmi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3" name="Dian numeron paikkamerkki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
        <p:nvSpPr>
          <p:cNvPr id="8" name="Kuvan paikkamerkki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tähän</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sz="40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leveä">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oike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tähän</a:t>
            </a:r>
          </a:p>
        </p:txBody>
      </p:sp>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303301"/>
            <a:ext cx="4695825" cy="1449216"/>
          </a:xfrm>
          <a:solidFill>
            <a:schemeClr val="accent2">
              <a:lumMod val="50000"/>
            </a:schemeClr>
          </a:solidFill>
        </p:spPr>
        <p:txBody>
          <a:bodyPr wrap="square" tIns="108000" bIns="108000" rtlCol="0">
            <a:spAutoFit/>
          </a:bodyPr>
          <a:lstStyle>
            <a:lvl1pPr>
              <a:lnSpc>
                <a:spcPct val="100000"/>
              </a:lnSpc>
              <a:defRPr sz="4000"/>
            </a:lvl1pPr>
          </a:lstStyle>
          <a:p>
            <a:pPr rtl="0"/>
            <a:r>
              <a:rPr lang="fi-FI" noProof="0"/>
              <a:t>Muokkaa otsikon perustyyliä</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 vaakasuuntainen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4" name="Dian numeron paikkamerkki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 vaakasuuntainen 2">
    <p:spTree>
      <p:nvGrpSpPr>
        <p:cNvPr id="1" name=""/>
        <p:cNvGrpSpPr/>
        <p:nvPr/>
      </p:nvGrpSpPr>
      <p:grpSpPr>
        <a:xfrm>
          <a:off x="0" y="0"/>
          <a:ext cx="0" cy="0"/>
          <a:chOff x="0" y="0"/>
          <a:chExt cx="0" cy="0"/>
        </a:xfrm>
      </p:grpSpPr>
      <p:sp>
        <p:nvSpPr>
          <p:cNvPr id="17" name="Otsikko 16">
            <a:extLst>
              <a:ext uri="{FF2B5EF4-FFF2-40B4-BE49-F238E27FC236}">
                <a16:creationId xmlns:a16="http://schemas.microsoft.com/office/drawing/2014/main" id="{65237DA4-112F-40B2-8C8C-EB23506D9C45}"/>
              </a:ext>
            </a:extLst>
          </p:cNvPr>
          <p:cNvSpPr>
            <a:spLocks noGrp="1"/>
          </p:cNvSpPr>
          <p:nvPr>
            <p:ph type="title" hasCustomPrompt="1"/>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4" name="Dian numeron paikkamerkki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vaakasuuntainen 3">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
        <p:nvSpPr>
          <p:cNvPr id="5" name="Sisällön paikkamerkki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Otsikko 1">
            <a:extLst>
              <a:ext uri="{FF2B5EF4-FFF2-40B4-BE49-F238E27FC236}">
                <a16:creationId xmlns:a16="http://schemas.microsoft.com/office/drawing/2014/main" id="{D91A21B9-BA54-413B-940E-027C32E4D429}"/>
              </a:ext>
            </a:extLst>
          </p:cNvPr>
          <p:cNvSpPr>
            <a:spLocks noGrp="1"/>
          </p:cNvSpPr>
          <p:nvPr>
            <p:ph type="title" hasCustomPrompt="1"/>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sz="4000"/>
            </a:lvl1pPr>
          </a:lstStyle>
          <a:p>
            <a:pPr rtl="0"/>
            <a:r>
              <a:rPr lang="fi-FI" noProof="0"/>
              <a:t>Muokkaa otsikon perustyyliä napsauttamalla</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22BDA7-8BE9-42D5-ACF1-0F51423A206E}"/>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 napsauttamalla</a:t>
            </a:r>
          </a:p>
        </p:txBody>
      </p:sp>
      <p:sp>
        <p:nvSpPr>
          <p:cNvPr id="4" name="Dian numeron paikkamerkki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Otsikon paikkamerkki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fi-FI" noProof="0"/>
              <a:t>SIVU </a:t>
            </a:r>
            <a:fld id="{4A9B5881-4007-4345-955A-79C2656F0C49}" type="slidenum">
              <a:rPr lang="fi-FI" noProof="0" smtClean="0"/>
              <a:pPr/>
              <a:t>‹#›</a:t>
            </a:fld>
            <a:endParaRPr lang="fi-FI" noProof="0"/>
          </a:p>
        </p:txBody>
      </p:sp>
      <p:sp>
        <p:nvSpPr>
          <p:cNvPr id="7" name="Suorakulmio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8" name="Suorakulmio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otiemmeperinne.fi/veteraaneille/veteraanien-tuet-ja-etuude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www.finlex.fi/fi/laki/ajantasa/2012/20120980#L3" TargetMode="External"/><Relationship Id="rId4" Type="http://schemas.openxmlformats.org/officeDocument/2006/relationships/hyperlink" Target="https://www.valtiokonttori.fi/palvelut/korvaus-ja-vahinkopalvelut/rintamaveteraanien-palvelut/#a0749d9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otiemmeperinne.fi/tietoa-meista/veteraaniliito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vtkl.fi/toiminta/korjausneuvonta"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veteraanienperinto.fi/"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sotiemmeperinne.f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hyperlink" Target="https://sotiemmeperinne.fi/veteraaneille/hakulomakkeet-ja-ohjeet/"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raportit.kela.fi/ibi_apps/WFServlet?IBIF_ex=NIT091A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veteraanienperinto.f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hyperlink" Target="https://www.valtiokonttori.fi/palvelut/korvaus-ja-vahinkopalvelut/rintamaveteraanien-palvelut/"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s://www.kela.fi/rintamalisa_ylimaarainen-rintamalisa?inheritRedirect=true" TargetMode="External"/><Relationship Id="rId3" Type="http://schemas.openxmlformats.org/officeDocument/2006/relationships/hyperlink" Target="https://sotiemmeperinne.fi/" TargetMode="External"/><Relationship Id="rId7" Type="http://schemas.openxmlformats.org/officeDocument/2006/relationships/hyperlink" Target="http://raportit.kela.fi/linkki/76837107"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hyperlink" Target="https://www.finlex.fi/fi/laki/ajantasa/2012/20120980" TargetMode="External"/><Relationship Id="rId5" Type="http://schemas.openxmlformats.org/officeDocument/2006/relationships/hyperlink" Target="https://www.valtiokonttori.fi/palvelu/sotainvalidien-palvelut/#a0749d98" TargetMode="External"/><Relationship Id="rId4" Type="http://schemas.openxmlformats.org/officeDocument/2006/relationships/hyperlink" Target="https://www.valtiokonttori.fi/palvelu/rintamaveteraanien-palvelut/#a0749d98"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leena.seppala@tammenlehva.fi"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sotiemmeperinne.fi/veteraaneille/veteraanien-tuet-ja-etuude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www.kela.fi/rintamalis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finlex.fi/fi/laki/ajantasa/1988/19881184" TargetMode="External"/><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sotiemmeperinne.fi/veteraaneille/veteraanien-tuet-ja-etuudet/" TargetMode="External"/><Relationship Id="rId5" Type="http://schemas.openxmlformats.org/officeDocument/2006/relationships/hyperlink" Target="https://finlex.fi/fi/laki/ajantasa/1948/19480404" TargetMode="External"/><Relationship Id="rId4" Type="http://schemas.openxmlformats.org/officeDocument/2006/relationships/hyperlink" Target="https://www.finlex.fi/fi/laki/alkup/1992/1992067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finlex.fi/fi/laki/ajantasa/2012/201209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10C5037-DA4A-44E2-A9FB-84B1498768A7}"/>
              </a:ext>
            </a:extLst>
          </p:cNvPr>
          <p:cNvSpPr>
            <a:spLocks noGrp="1"/>
          </p:cNvSpPr>
          <p:nvPr>
            <p:ph type="title"/>
          </p:nvPr>
        </p:nvSpPr>
        <p:spPr>
          <a:xfrm>
            <a:off x="7873612" y="2955893"/>
            <a:ext cx="3923999" cy="1123221"/>
          </a:xfrm>
        </p:spPr>
        <p:txBody>
          <a:bodyPr rtlCol="0"/>
          <a:lstStyle/>
          <a:p>
            <a:pPr rtl="0"/>
            <a:r>
              <a:rPr lang="fi-FI" sz="4000" b="1" dirty="0"/>
              <a:t>Sotiemme veteraanien tukityö</a:t>
            </a:r>
          </a:p>
        </p:txBody>
      </p:sp>
      <p:sp>
        <p:nvSpPr>
          <p:cNvPr id="6" name="Tekstin paikkamerkki 5">
            <a:extLst>
              <a:ext uri="{FF2B5EF4-FFF2-40B4-BE49-F238E27FC236}">
                <a16:creationId xmlns:a16="http://schemas.microsoft.com/office/drawing/2014/main" id="{1397C2DB-90F2-4971-AC44-7CDDF5A3B552}"/>
              </a:ext>
            </a:extLst>
          </p:cNvPr>
          <p:cNvSpPr>
            <a:spLocks noGrp="1"/>
          </p:cNvSpPr>
          <p:nvPr>
            <p:ph type="body" sz="half" idx="2"/>
          </p:nvPr>
        </p:nvSpPr>
        <p:spPr/>
        <p:txBody>
          <a:bodyPr rtlCol="0"/>
          <a:lstStyle/>
          <a:p>
            <a:pPr rtl="0"/>
            <a:r>
              <a:rPr lang="fi-FI" dirty="0"/>
              <a:t>Kurssin itseopiskelumateriaali</a:t>
            </a:r>
          </a:p>
          <a:p>
            <a:pPr rtl="0"/>
            <a:r>
              <a:rPr lang="fi-FI" dirty="0"/>
              <a:t>ja oppimistehtävät</a:t>
            </a:r>
          </a:p>
        </p:txBody>
      </p:sp>
      <p:sp>
        <p:nvSpPr>
          <p:cNvPr id="15" name="Dian numeron paikkamerkki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p>
            <a:pPr rtl="0"/>
            <a:r>
              <a:rPr lang="fi-FI" dirty="0"/>
              <a:t>SIVU </a:t>
            </a:r>
            <a:fld id="{4A9B5881-4007-4345-955A-79C2656F0C49}" type="slidenum">
              <a:rPr lang="fi-FI" smtClean="0"/>
              <a:pPr/>
              <a:t>1</a:t>
            </a:fld>
            <a:endParaRPr lang="fi-FI" dirty="0"/>
          </a:p>
        </p:txBody>
      </p:sp>
      <p:sp>
        <p:nvSpPr>
          <p:cNvPr id="2" name="Tekstiruutu 1">
            <a:extLst>
              <a:ext uri="{FF2B5EF4-FFF2-40B4-BE49-F238E27FC236}">
                <a16:creationId xmlns:a16="http://schemas.microsoft.com/office/drawing/2014/main" id="{53E411A6-ECCC-49B7-A6D3-0779FCF9B5E3}"/>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pic>
        <p:nvPicPr>
          <p:cNvPr id="13" name="Kuvan paikkamerkki 12">
            <a:extLst>
              <a:ext uri="{FF2B5EF4-FFF2-40B4-BE49-F238E27FC236}">
                <a16:creationId xmlns:a16="http://schemas.microsoft.com/office/drawing/2014/main" id="{A269222B-8D3F-4D53-A9F5-0F2B5B22027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21269" y="1213231"/>
            <a:ext cx="7564438" cy="3244850"/>
          </a:xfrm>
          <a:prstGeom prst="rect">
            <a:avLst/>
          </a:prstGeom>
        </p:spPr>
      </p:pic>
      <p:pic>
        <p:nvPicPr>
          <p:cNvPr id="8" name="Kuva 7">
            <a:extLst>
              <a:ext uri="{FF2B5EF4-FFF2-40B4-BE49-F238E27FC236}">
                <a16:creationId xmlns:a16="http://schemas.microsoft.com/office/drawing/2014/main" id="{C75BAF6C-1347-34B3-E785-26DA88303BC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7800976" y="472603"/>
            <a:ext cx="3466582" cy="2363053"/>
          </a:xfrm>
          <a:prstGeom prst="rect">
            <a:avLst/>
          </a:prstGeom>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813762" y="367119"/>
            <a:ext cx="6880123" cy="944398"/>
          </a:xfrm>
        </p:spPr>
        <p:txBody>
          <a:bodyPr rtlCol="0"/>
          <a:lstStyle/>
          <a:p>
            <a:pPr lvl="0">
              <a:lnSpc>
                <a:spcPct val="100000"/>
              </a:lnSpc>
            </a:pPr>
            <a:r>
              <a:rPr lang="fi-FI" b="1" noProof="0" dirty="0">
                <a:solidFill>
                  <a:schemeClr val="bg1"/>
                </a:solidFill>
              </a:rPr>
              <a:t>Palvelutarpeen </a:t>
            </a:r>
            <a:r>
              <a:rPr lang="fi-FI" b="1" dirty="0"/>
              <a:t>arviointi</a:t>
            </a:r>
            <a:endParaRPr lang="fi-FI" b="1" noProof="0" dirty="0">
              <a:solidFill>
                <a:schemeClr val="bg1"/>
              </a:solidFill>
            </a:endParaRPr>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a:xfrm>
            <a:off x="760755" y="1656371"/>
            <a:ext cx="6880123" cy="3977888"/>
          </a:xfrm>
        </p:spPr>
        <p:txBody>
          <a:bodyPr rtlCol="0">
            <a:normAutofit fontScale="32500" lnSpcReduction="20000"/>
          </a:bodyPr>
          <a:lstStyle/>
          <a:p>
            <a:pPr rtl="0"/>
            <a:r>
              <a:rPr lang="fi-FI" sz="5500" dirty="0">
                <a:latin typeface="Open Sans"/>
              </a:rPr>
              <a:t>Veteraanin lakisääteinen oikeus.</a:t>
            </a:r>
            <a:endParaRPr lang="fi-FI" sz="5500" b="0" i="0" dirty="0">
              <a:effectLst/>
              <a:latin typeface="Open Sans"/>
            </a:endParaRPr>
          </a:p>
          <a:p>
            <a:pPr rtl="0"/>
            <a:r>
              <a:rPr lang="fi-FI" sz="5500" dirty="0">
                <a:latin typeface="Open Sans"/>
              </a:rPr>
              <a:t>Hyvinvointialueiden asiakasohjaajien tehtävänä on tehdä palvelutarpeen arviointi sekä hoito- ja palvelusuunnitelma. Palvelut järjestetään joko hyvinvointialueen omana tuotantona tai yksityisen palveluntuottajan kautta.</a:t>
            </a:r>
          </a:p>
          <a:p>
            <a:pPr rtl="0"/>
            <a:r>
              <a:rPr lang="fi-FI" sz="5500" dirty="0">
                <a:latin typeface="Open Sans"/>
              </a:rPr>
              <a:t>Jotta veteraanille tarjotut palvelut vastaavat hänen kulloisia tarpeita, on palvelutarpeen arviointia myös päivitettävä toimintakyvyn tai tilanteen muuttuessa.</a:t>
            </a:r>
          </a:p>
          <a:p>
            <a:pPr rtl="0"/>
            <a:r>
              <a:rPr lang="fi-FI" sz="5500" dirty="0">
                <a:latin typeface="Open Sans"/>
              </a:rPr>
              <a:t>Valtiokonttori jakaa vuosittain hyvinvointialueille määrärahaa kuntoutusta ja kotona asumista tukevia palveluja varten sekä ohjaa ja opastaa palveluiden toteuttamiseen ja järjestämiseen liittyvissä kysymyksissä. </a:t>
            </a:r>
          </a:p>
          <a:p>
            <a:pPr rtl="0"/>
            <a:r>
              <a:rPr lang="fi-FI" sz="5500" i="0" dirty="0">
                <a:effectLst/>
                <a:latin typeface="Open Sans"/>
              </a:rPr>
              <a:t>12 b § (8.7.2022/605)</a:t>
            </a: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10</a:t>
            </a:fld>
            <a:endParaRPr lang="fi-FI" dirty="0"/>
          </a:p>
        </p:txBody>
      </p:sp>
      <p:grpSp>
        <p:nvGrpSpPr>
          <p:cNvPr id="17" name="Ryhmä 16">
            <a:extLst>
              <a:ext uri="{FF2B5EF4-FFF2-40B4-BE49-F238E27FC236}">
                <a16:creationId xmlns:a16="http://schemas.microsoft.com/office/drawing/2014/main" id="{1B556455-FF4E-4B06-B5C6-F043B91926D1}"/>
              </a:ext>
            </a:extLst>
          </p:cNvPr>
          <p:cNvGrpSpPr/>
          <p:nvPr/>
        </p:nvGrpSpPr>
        <p:grpSpPr>
          <a:xfrm>
            <a:off x="8001000" y="1656370"/>
            <a:ext cx="3838575" cy="3977888"/>
            <a:chOff x="-80722" y="0"/>
            <a:chExt cx="3534611" cy="4351338"/>
          </a:xfrm>
        </p:grpSpPr>
        <p:sp>
          <p:nvSpPr>
            <p:cNvPr id="19" name="Suorakulmio 18">
              <a:extLst>
                <a:ext uri="{FF2B5EF4-FFF2-40B4-BE49-F238E27FC236}">
                  <a16:creationId xmlns:a16="http://schemas.microsoft.com/office/drawing/2014/main" id="{4FCF6E82-549F-466C-A1F2-F180A4BD254B}"/>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20" name="Tekstiruutu 19">
              <a:extLst>
                <a:ext uri="{FF2B5EF4-FFF2-40B4-BE49-F238E27FC236}">
                  <a16:creationId xmlns:a16="http://schemas.microsoft.com/office/drawing/2014/main" id="{B54C1915-FB03-4525-99C2-8CFE3DFA500C}"/>
                </a:ext>
              </a:extLst>
            </p:cNvPr>
            <p:cNvSpPr txBox="1"/>
            <p:nvPr/>
          </p:nvSpPr>
          <p:spPr>
            <a:xfrm>
              <a:off x="-80722" y="1656790"/>
              <a:ext cx="3534611"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noProof="1">
                <a:solidFill>
                  <a:schemeClr val="bg1"/>
                </a:solidFill>
              </a:endParaRPr>
            </a:p>
            <a:p>
              <a:pPr marL="0" lvl="0" indent="0" algn="l" defTabSz="889000" rtl="0">
                <a:lnSpc>
                  <a:spcPct val="90000"/>
                </a:lnSpc>
                <a:spcBef>
                  <a:spcPct val="0"/>
                </a:spcBef>
                <a:spcAft>
                  <a:spcPct val="35000"/>
                </a:spcAft>
                <a:buNone/>
              </a:pPr>
              <a:r>
                <a:rPr lang="fi-FI" sz="2000" noProof="1">
                  <a:solidFill>
                    <a:schemeClr val="bg1"/>
                  </a:solidFill>
                </a:rPr>
                <a:t>Hyvinvointialueiden</a:t>
              </a:r>
              <a:r>
                <a:rPr lang="fi-FI" sz="2000" kern="1200" noProof="1">
                  <a:solidFill>
                    <a:schemeClr val="bg1"/>
                  </a:solidFill>
                </a:rPr>
                <a:t> palveluista tarkemmin</a:t>
              </a:r>
            </a:p>
            <a:p>
              <a:pPr marL="0" lvl="0" indent="0" algn="l" defTabSz="889000" rtl="0">
                <a:lnSpc>
                  <a:spcPct val="90000"/>
                </a:lnSpc>
                <a:spcBef>
                  <a:spcPct val="0"/>
                </a:spcBef>
                <a:spcAft>
                  <a:spcPct val="35000"/>
                </a:spcAft>
                <a:buNone/>
              </a:pPr>
              <a:r>
                <a:rPr lang="fi-FI" sz="1600" kern="1200" noProof="1">
                  <a:solidFill>
                    <a:schemeClr val="bg1"/>
                  </a:solidFill>
                  <a:hlinkClick r:id="rId3"/>
                </a:rPr>
                <a:t>sotiemmeperinne.fi</a:t>
              </a:r>
              <a:r>
                <a:rPr lang="fi-FI" sz="1600" kern="1200" noProof="1">
                  <a:solidFill>
                    <a:schemeClr val="bg1"/>
                  </a:solidFill>
                </a:rPr>
                <a:t> </a:t>
              </a:r>
            </a:p>
            <a:p>
              <a:pPr marL="0" lvl="0" indent="0" algn="l" defTabSz="889000" rtl="0">
                <a:lnSpc>
                  <a:spcPct val="90000"/>
                </a:lnSpc>
                <a:spcBef>
                  <a:spcPct val="0"/>
                </a:spcBef>
                <a:spcAft>
                  <a:spcPct val="35000"/>
                </a:spcAft>
                <a:buNone/>
              </a:pPr>
              <a:r>
                <a:rPr lang="fi-FI" sz="1600" kern="1200" noProof="1">
                  <a:solidFill>
                    <a:schemeClr val="bg1"/>
                  </a:solidFill>
                  <a:hlinkClick r:id="rId4"/>
                </a:rPr>
                <a:t>valtiokonttori.fi</a:t>
              </a:r>
              <a:endParaRPr lang="fi-FI" sz="1600" kern="1200" noProof="1">
                <a:solidFill>
                  <a:schemeClr val="bg1"/>
                </a:solidFill>
              </a:endParaRPr>
            </a:p>
            <a:p>
              <a:pPr marL="0" lvl="0" indent="0" algn="l" defTabSz="889000" rtl="0">
                <a:lnSpc>
                  <a:spcPct val="90000"/>
                </a:lnSpc>
                <a:spcBef>
                  <a:spcPct val="0"/>
                </a:spcBef>
                <a:spcAft>
                  <a:spcPct val="35000"/>
                </a:spcAft>
                <a:buNone/>
              </a:pPr>
              <a:r>
                <a:rPr lang="fi-FI" sz="1600" kern="1200" noProof="1">
                  <a:solidFill>
                    <a:schemeClr val="bg1"/>
                  </a:solidFill>
                  <a:hlinkClick r:id="rId5"/>
                </a:rPr>
                <a:t>finlex.fi</a:t>
              </a:r>
              <a:endParaRPr lang="fi-FI" sz="1600" kern="1200" noProof="1">
                <a:solidFill>
                  <a:schemeClr val="bg1"/>
                </a:solidFill>
              </a:endParaRPr>
            </a:p>
          </p:txBody>
        </p:sp>
      </p:grpSp>
      <p:pic>
        <p:nvPicPr>
          <p:cNvPr id="6" name="Kuva 5">
            <a:extLst>
              <a:ext uri="{FF2B5EF4-FFF2-40B4-BE49-F238E27FC236}">
                <a16:creationId xmlns:a16="http://schemas.microsoft.com/office/drawing/2014/main" id="{D69DDBD8-9C4E-4572-931C-AA104F496D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6275" y="1847850"/>
            <a:ext cx="3134970" cy="1771650"/>
          </a:xfrm>
          <a:prstGeom prst="rect">
            <a:avLst/>
          </a:prstGeom>
        </p:spPr>
      </p:pic>
      <p:grpSp>
        <p:nvGrpSpPr>
          <p:cNvPr id="9" name="Ryhmä 8">
            <a:extLst>
              <a:ext uri="{FF2B5EF4-FFF2-40B4-BE49-F238E27FC236}">
                <a16:creationId xmlns:a16="http://schemas.microsoft.com/office/drawing/2014/main" id="{253A3607-F111-4691-B8E7-A1DDCD4657DF}"/>
              </a:ext>
            </a:extLst>
          </p:cNvPr>
          <p:cNvGrpSpPr/>
          <p:nvPr/>
        </p:nvGrpSpPr>
        <p:grpSpPr>
          <a:xfrm>
            <a:off x="1340541" y="6284097"/>
            <a:ext cx="10165659" cy="462200"/>
            <a:chOff x="1340541" y="5263359"/>
            <a:chExt cx="10165659" cy="462200"/>
          </a:xfrm>
        </p:grpSpPr>
        <p:sp>
          <p:nvSpPr>
            <p:cNvPr id="10" name="Suorakulmio 9">
              <a:extLst>
                <a:ext uri="{FF2B5EF4-FFF2-40B4-BE49-F238E27FC236}">
                  <a16:creationId xmlns:a16="http://schemas.microsoft.com/office/drawing/2014/main" id="{13FF3CD9-6E79-4886-B0E8-256B0EBFAC07}"/>
                </a:ext>
                <a:ext uri="{C183D7F6-B498-43B3-948B-1728B52AA6E4}">
                  <adec:decorative xmlns:adec="http://schemas.microsoft.com/office/drawing/2017/decorative" val="1"/>
                </a:ext>
              </a:extLst>
            </p:cNvPr>
            <p:cNvSpPr/>
            <p:nvPr/>
          </p:nvSpPr>
          <p:spPr>
            <a:xfrm>
              <a:off x="3892661" y="556608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11" name="Suorakulmio 10">
              <a:extLst>
                <a:ext uri="{FF2B5EF4-FFF2-40B4-BE49-F238E27FC236}">
                  <a16:creationId xmlns:a16="http://schemas.microsoft.com/office/drawing/2014/main" id="{61A27F1F-2137-42EB-9E50-9AEBDE76757E}"/>
                </a:ext>
                <a:ext uri="{C183D7F6-B498-43B3-948B-1728B52AA6E4}">
                  <adec:decorative xmlns:adec="http://schemas.microsoft.com/office/drawing/2017/decorative" val="1"/>
                </a:ext>
              </a:extLst>
            </p:cNvPr>
            <p:cNvSpPr/>
            <p:nvPr/>
          </p:nvSpPr>
          <p:spPr>
            <a:xfrm>
              <a:off x="1340541" y="5566088"/>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2" name="Suorakulmio 11">
              <a:extLst>
                <a:ext uri="{FF2B5EF4-FFF2-40B4-BE49-F238E27FC236}">
                  <a16:creationId xmlns:a16="http://schemas.microsoft.com/office/drawing/2014/main" id="{74516E06-F1B2-4CC9-B6E9-BB01D74D5DFD}"/>
                </a:ext>
                <a:ext uri="{C183D7F6-B498-43B3-948B-1728B52AA6E4}">
                  <adec:decorative xmlns:adec="http://schemas.microsoft.com/office/drawing/2017/decorative" val="1"/>
                </a:ext>
              </a:extLst>
            </p:cNvPr>
            <p:cNvSpPr/>
            <p:nvPr/>
          </p:nvSpPr>
          <p:spPr>
            <a:xfrm>
              <a:off x="8954077" y="5555455"/>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13" name="Tasakylkinen kolmio 12">
              <a:extLst>
                <a:ext uri="{FF2B5EF4-FFF2-40B4-BE49-F238E27FC236}">
                  <a16:creationId xmlns:a16="http://schemas.microsoft.com/office/drawing/2014/main" id="{CB07E8DB-1707-487D-9F5E-5B17B8A3866D}"/>
                </a:ext>
                <a:ext uri="{C183D7F6-B498-43B3-948B-1728B52AA6E4}">
                  <adec:decorative xmlns:adec="http://schemas.microsoft.com/office/drawing/2017/decorative" val="1"/>
                </a:ext>
              </a:extLst>
            </p:cNvPr>
            <p:cNvSpPr/>
            <p:nvPr/>
          </p:nvSpPr>
          <p:spPr>
            <a:xfrm rot="10800000">
              <a:off x="7640879" y="5263359"/>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4" name="Suorakulmio 13">
              <a:extLst>
                <a:ext uri="{FF2B5EF4-FFF2-40B4-BE49-F238E27FC236}">
                  <a16:creationId xmlns:a16="http://schemas.microsoft.com/office/drawing/2014/main" id="{1EE2FA64-50D6-4ACF-843D-B456CBAD01BF}"/>
                </a:ext>
                <a:ext uri="{C183D7F6-B498-43B3-948B-1728B52AA6E4}">
                  <adec:decorative xmlns:adec="http://schemas.microsoft.com/office/drawing/2017/decorative" val="1"/>
                </a:ext>
              </a:extLst>
            </p:cNvPr>
            <p:cNvSpPr/>
            <p:nvPr/>
          </p:nvSpPr>
          <p:spPr>
            <a:xfrm>
              <a:off x="6468041" y="5339780"/>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Palvelutarpeen arviointi</a:t>
              </a:r>
            </a:p>
          </p:txBody>
        </p:sp>
      </p:grpSp>
      <p:sp>
        <p:nvSpPr>
          <p:cNvPr id="2" name="Tekstiruutu 1">
            <a:extLst>
              <a:ext uri="{FF2B5EF4-FFF2-40B4-BE49-F238E27FC236}">
                <a16:creationId xmlns:a16="http://schemas.microsoft.com/office/drawing/2014/main" id="{57076679-4B7E-33C9-4BDF-9C6EB5970B70}"/>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77850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813762" y="92051"/>
            <a:ext cx="10130463" cy="1449216"/>
          </a:xfrm>
        </p:spPr>
        <p:txBody>
          <a:bodyPr rtlCol="0"/>
          <a:lstStyle/>
          <a:p>
            <a:pPr lvl="0">
              <a:lnSpc>
                <a:spcPct val="100000"/>
              </a:lnSpc>
            </a:pPr>
            <a:r>
              <a:rPr lang="fi-FI" b="1" noProof="0" dirty="0">
                <a:solidFill>
                  <a:schemeClr val="bg1"/>
                </a:solidFill>
              </a:rPr>
              <a:t>Tammenlehvän Perinneliiton kautta</a:t>
            </a:r>
            <a:br>
              <a:rPr lang="fi-FI" b="1" noProof="0" dirty="0">
                <a:solidFill>
                  <a:schemeClr val="bg1"/>
                </a:solidFill>
              </a:rPr>
            </a:br>
            <a:r>
              <a:rPr lang="fi-FI" b="1" noProof="0" dirty="0">
                <a:solidFill>
                  <a:schemeClr val="bg1"/>
                </a:solidFill>
              </a:rPr>
              <a:t>haettavat avustukset</a:t>
            </a:r>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a:xfrm>
            <a:off x="760755" y="1656370"/>
            <a:ext cx="5704699" cy="4620605"/>
          </a:xfrm>
        </p:spPr>
        <p:txBody>
          <a:bodyPr rtlCol="0">
            <a:normAutofit/>
          </a:bodyPr>
          <a:lstStyle/>
          <a:p>
            <a:pPr marL="0" indent="0" rtl="0">
              <a:buNone/>
            </a:pPr>
            <a:endParaRPr lang="fi-FI" dirty="0">
              <a:latin typeface="Open Sans"/>
            </a:endParaRPr>
          </a:p>
          <a:p>
            <a:pPr marL="0" indent="0" rtl="0">
              <a:buNone/>
            </a:pPr>
            <a:endParaRPr lang="fi-FI" dirty="0">
              <a:latin typeface="Open Sans"/>
            </a:endParaRPr>
          </a:p>
          <a:p>
            <a:pPr marL="0" indent="0" rtl="0">
              <a:buNone/>
            </a:pPr>
            <a:endParaRPr lang="fi-FI" sz="1000" dirty="0">
              <a:latin typeface="Open Sans"/>
            </a:endParaRPr>
          </a:p>
          <a:p>
            <a:pPr marL="0" indent="0" rtl="0">
              <a:buNone/>
            </a:pPr>
            <a:r>
              <a:rPr lang="fi-FI" dirty="0">
                <a:latin typeface="Open Sans"/>
              </a:rPr>
              <a:t>              	</a:t>
            </a:r>
          </a:p>
          <a:p>
            <a:pPr marL="0" indent="0" rtl="0">
              <a:buNone/>
            </a:pPr>
            <a:endParaRPr lang="fi-FI" dirty="0">
              <a:latin typeface="Open Sans"/>
            </a:endParaRPr>
          </a:p>
          <a:p>
            <a:pPr marL="0" indent="0" rtl="0">
              <a:buNone/>
            </a:pPr>
            <a:endParaRPr lang="fi-FI" dirty="0">
              <a:latin typeface="Open Sans"/>
            </a:endParaRPr>
          </a:p>
          <a:p>
            <a:pPr marL="0" indent="0" rtl="0">
              <a:buNone/>
            </a:pPr>
            <a:r>
              <a:rPr lang="fi-FI" dirty="0">
                <a:latin typeface="Open Sans"/>
              </a:rPr>
              <a:t>Tammenlehvän Perinneliitto kantaa nykyään</a:t>
            </a:r>
          </a:p>
          <a:p>
            <a:pPr marL="0" indent="0" rtl="0">
              <a:buNone/>
            </a:pPr>
            <a:r>
              <a:rPr lang="fi-FI" dirty="0">
                <a:latin typeface="Open Sans"/>
              </a:rPr>
              <a:t>vastuun veteraanijärjestöjen aikaisemmin</a:t>
            </a:r>
          </a:p>
          <a:p>
            <a:pPr marL="0" indent="0" rtl="0">
              <a:buNone/>
            </a:pPr>
            <a:r>
              <a:rPr lang="fi-FI" dirty="0">
                <a:latin typeface="Open Sans"/>
              </a:rPr>
              <a:t> huolehtimasta tukityöstä.			</a:t>
            </a:r>
          </a:p>
          <a:p>
            <a:pPr marL="0" indent="0" rtl="0">
              <a:buNone/>
            </a:pPr>
            <a:endParaRPr lang="fi-FI" dirty="0">
              <a:latin typeface="Open Sans"/>
            </a:endParaRPr>
          </a:p>
          <a:p>
            <a:pPr marL="0" indent="0" rtl="0">
              <a:buNone/>
            </a:pPr>
            <a:endParaRPr lang="fi-FI" dirty="0">
              <a:latin typeface="Open Sans"/>
            </a:endParaRPr>
          </a:p>
          <a:p>
            <a:pPr marL="0" indent="0" rtl="0">
              <a:buNone/>
            </a:pPr>
            <a:endParaRPr lang="fi-FI" dirty="0">
              <a:latin typeface="Open Sans"/>
            </a:endParaRPr>
          </a:p>
          <a:p>
            <a:pPr rtl="0"/>
            <a:endParaRPr lang="fi-FI" i="0" dirty="0">
              <a:effectLst/>
              <a:latin typeface="Open Sans"/>
            </a:endParaRP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11</a:t>
            </a:fld>
            <a:endParaRPr lang="fi-FI" dirty="0"/>
          </a:p>
        </p:txBody>
      </p:sp>
      <p:grpSp>
        <p:nvGrpSpPr>
          <p:cNvPr id="17" name="Ryhmä 16">
            <a:extLst>
              <a:ext uri="{FF2B5EF4-FFF2-40B4-BE49-F238E27FC236}">
                <a16:creationId xmlns:a16="http://schemas.microsoft.com/office/drawing/2014/main" id="{1B556455-FF4E-4B06-B5C6-F043B91926D1}"/>
              </a:ext>
            </a:extLst>
          </p:cNvPr>
          <p:cNvGrpSpPr/>
          <p:nvPr/>
        </p:nvGrpSpPr>
        <p:grpSpPr>
          <a:xfrm>
            <a:off x="7877175" y="1656370"/>
            <a:ext cx="3848100" cy="3977888"/>
            <a:chOff x="-80722" y="0"/>
            <a:chExt cx="3534611" cy="4351338"/>
          </a:xfrm>
        </p:grpSpPr>
        <p:sp>
          <p:nvSpPr>
            <p:cNvPr id="19" name="Suorakulmio 18">
              <a:extLst>
                <a:ext uri="{FF2B5EF4-FFF2-40B4-BE49-F238E27FC236}">
                  <a16:creationId xmlns:a16="http://schemas.microsoft.com/office/drawing/2014/main" id="{4FCF6E82-549F-466C-A1F2-F180A4BD254B}"/>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20" name="Tekstiruutu 19">
              <a:extLst>
                <a:ext uri="{FF2B5EF4-FFF2-40B4-BE49-F238E27FC236}">
                  <a16:creationId xmlns:a16="http://schemas.microsoft.com/office/drawing/2014/main" id="{B54C1915-FB03-4525-99C2-8CFE3DFA500C}"/>
                </a:ext>
              </a:extLst>
            </p:cNvPr>
            <p:cNvSpPr txBox="1"/>
            <p:nvPr/>
          </p:nvSpPr>
          <p:spPr>
            <a:xfrm>
              <a:off x="-80722" y="1656790"/>
              <a:ext cx="3534611"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noProof="1">
                <a:solidFill>
                  <a:schemeClr val="bg1"/>
                </a:solidFill>
              </a:endParaRPr>
            </a:p>
            <a:p>
              <a:pPr marL="0" lvl="0" indent="0" algn="l" defTabSz="889000" rtl="0">
                <a:lnSpc>
                  <a:spcPct val="90000"/>
                </a:lnSpc>
                <a:spcBef>
                  <a:spcPct val="0"/>
                </a:spcBef>
                <a:spcAft>
                  <a:spcPct val="35000"/>
                </a:spcAft>
                <a:buNone/>
              </a:pPr>
              <a:r>
                <a:rPr lang="fi-FI" sz="2000" kern="1200" noProof="1">
                  <a:solidFill>
                    <a:schemeClr val="bg1"/>
                  </a:solidFill>
                </a:rPr>
                <a:t>Veteraanijärjestöistä lisää:</a:t>
              </a:r>
              <a:endParaRPr lang="fi-FI" sz="1600" kern="1200" noProof="1">
                <a:solidFill>
                  <a:schemeClr val="bg1"/>
                </a:solidFill>
              </a:endParaRPr>
            </a:p>
            <a:p>
              <a:pPr defTabSz="889000">
                <a:lnSpc>
                  <a:spcPct val="90000"/>
                </a:lnSpc>
                <a:spcBef>
                  <a:spcPct val="0"/>
                </a:spcBef>
                <a:spcAft>
                  <a:spcPct val="35000"/>
                </a:spcAft>
              </a:pPr>
              <a:r>
                <a:rPr lang="fi-FI" sz="1600" kern="1200" noProof="1">
                  <a:solidFill>
                    <a:schemeClr val="bg1"/>
                  </a:solidFill>
                  <a:hlinkClick r:id="rId3"/>
                </a:rPr>
                <a:t>sotiemmeperinne.fi</a:t>
              </a:r>
              <a:r>
                <a:rPr lang="fi-FI" sz="1600" kern="1200" noProof="1">
                  <a:solidFill>
                    <a:schemeClr val="bg1"/>
                  </a:solidFill>
                </a:rPr>
                <a:t> </a:t>
              </a:r>
            </a:p>
            <a:p>
              <a:pPr marL="0" lvl="0" indent="0" algn="l" defTabSz="889000" rtl="0">
                <a:lnSpc>
                  <a:spcPct val="90000"/>
                </a:lnSpc>
                <a:spcBef>
                  <a:spcPct val="0"/>
                </a:spcBef>
                <a:spcAft>
                  <a:spcPct val="35000"/>
                </a:spcAft>
                <a:buNone/>
              </a:pPr>
              <a:endParaRPr lang="fi-FI" sz="1600" kern="1200" noProof="1">
                <a:solidFill>
                  <a:schemeClr val="bg1"/>
                </a:solidFill>
              </a:endParaRPr>
            </a:p>
          </p:txBody>
        </p:sp>
      </p:grpSp>
      <p:pic>
        <p:nvPicPr>
          <p:cNvPr id="13" name="Kuva 12">
            <a:extLst>
              <a:ext uri="{FF2B5EF4-FFF2-40B4-BE49-F238E27FC236}">
                <a16:creationId xmlns:a16="http://schemas.microsoft.com/office/drawing/2014/main" id="{0C6CA7D1-F587-4437-90E1-618F44E04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450" y="1824257"/>
            <a:ext cx="3114676" cy="1804765"/>
          </a:xfrm>
          <a:prstGeom prst="rect">
            <a:avLst/>
          </a:prstGeom>
        </p:spPr>
      </p:pic>
      <p:grpSp>
        <p:nvGrpSpPr>
          <p:cNvPr id="6" name="Ryhmä 5">
            <a:extLst>
              <a:ext uri="{FF2B5EF4-FFF2-40B4-BE49-F238E27FC236}">
                <a16:creationId xmlns:a16="http://schemas.microsoft.com/office/drawing/2014/main" id="{9189338A-9E0C-4E9F-B173-0C5441865E92}"/>
              </a:ext>
            </a:extLst>
          </p:cNvPr>
          <p:cNvGrpSpPr/>
          <p:nvPr/>
        </p:nvGrpSpPr>
        <p:grpSpPr>
          <a:xfrm>
            <a:off x="1188141" y="6286258"/>
            <a:ext cx="10029412" cy="438017"/>
            <a:chOff x="1188141" y="5371844"/>
            <a:chExt cx="10029412" cy="438017"/>
          </a:xfrm>
        </p:grpSpPr>
        <p:sp>
          <p:nvSpPr>
            <p:cNvPr id="14" name="Suorakulmio 13">
              <a:extLst>
                <a:ext uri="{FF2B5EF4-FFF2-40B4-BE49-F238E27FC236}">
                  <a16:creationId xmlns:a16="http://schemas.microsoft.com/office/drawing/2014/main" id="{2978E17F-1481-4B88-9726-0652339521E1}"/>
                </a:ext>
                <a:ext uri="{C183D7F6-B498-43B3-948B-1728B52AA6E4}">
                  <adec:decorative xmlns:adec="http://schemas.microsoft.com/office/drawing/2017/decorative" val="1"/>
                </a:ext>
              </a:extLst>
            </p:cNvPr>
            <p:cNvSpPr/>
            <p:nvPr/>
          </p:nvSpPr>
          <p:spPr>
            <a:xfrm>
              <a:off x="3740261" y="5642670"/>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15" name="Suorakulmio 14">
              <a:extLst>
                <a:ext uri="{FF2B5EF4-FFF2-40B4-BE49-F238E27FC236}">
                  <a16:creationId xmlns:a16="http://schemas.microsoft.com/office/drawing/2014/main" id="{5809A392-70BC-4053-904B-B06FC352A627}"/>
                </a:ext>
                <a:ext uri="{C183D7F6-B498-43B3-948B-1728B52AA6E4}">
                  <adec:decorative xmlns:adec="http://schemas.microsoft.com/office/drawing/2017/decorative" val="1"/>
                </a:ext>
              </a:extLst>
            </p:cNvPr>
            <p:cNvSpPr/>
            <p:nvPr/>
          </p:nvSpPr>
          <p:spPr>
            <a:xfrm>
              <a:off x="1188141" y="564267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6" name="Suorakulmio 15">
              <a:extLst>
                <a:ext uri="{FF2B5EF4-FFF2-40B4-BE49-F238E27FC236}">
                  <a16:creationId xmlns:a16="http://schemas.microsoft.com/office/drawing/2014/main" id="{F84FAC12-ED5C-48CD-9F46-54D8863B17C6}"/>
                </a:ext>
                <a:ext uri="{C183D7F6-B498-43B3-948B-1728B52AA6E4}">
                  <adec:decorative xmlns:adec="http://schemas.microsoft.com/office/drawing/2017/decorative" val="1"/>
                </a:ext>
              </a:extLst>
            </p:cNvPr>
            <p:cNvSpPr/>
            <p:nvPr/>
          </p:nvSpPr>
          <p:spPr>
            <a:xfrm>
              <a:off x="6097463" y="5650390"/>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t>Palvelutarpeen arviointi</a:t>
              </a:r>
              <a:endParaRPr lang="fi-FI" sz="1200" dirty="0"/>
            </a:p>
          </p:txBody>
        </p:sp>
        <p:grpSp>
          <p:nvGrpSpPr>
            <p:cNvPr id="2" name="Ryhmä 1">
              <a:extLst>
                <a:ext uri="{FF2B5EF4-FFF2-40B4-BE49-F238E27FC236}">
                  <a16:creationId xmlns:a16="http://schemas.microsoft.com/office/drawing/2014/main" id="{B0D0F449-DF32-48B3-A5B5-C686F1177F37}"/>
                </a:ext>
              </a:extLst>
            </p:cNvPr>
            <p:cNvGrpSpPr/>
            <p:nvPr/>
          </p:nvGrpSpPr>
          <p:grpSpPr>
            <a:xfrm>
              <a:off x="8665430" y="5371844"/>
              <a:ext cx="2552123" cy="436421"/>
              <a:chOff x="6315641" y="5339945"/>
              <a:chExt cx="2552123" cy="436421"/>
            </a:xfrm>
          </p:grpSpPr>
          <p:sp>
            <p:nvSpPr>
              <p:cNvPr id="18" name="Tasakylkinen kolmio 17">
                <a:extLst>
                  <a:ext uri="{FF2B5EF4-FFF2-40B4-BE49-F238E27FC236}">
                    <a16:creationId xmlns:a16="http://schemas.microsoft.com/office/drawing/2014/main" id="{569FFFA5-FEEB-46A9-87C4-C319D8A66C43}"/>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21" name="Suorakulmio 20">
                <a:extLst>
                  <a:ext uri="{FF2B5EF4-FFF2-40B4-BE49-F238E27FC236}">
                    <a16:creationId xmlns:a16="http://schemas.microsoft.com/office/drawing/2014/main" id="{248C889B-AD43-460C-9118-DBDF899C890B}"/>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grpSp>
      </p:grpSp>
      <p:pic>
        <p:nvPicPr>
          <p:cNvPr id="10" name="Kuva 9">
            <a:extLst>
              <a:ext uri="{FF2B5EF4-FFF2-40B4-BE49-F238E27FC236}">
                <a16:creationId xmlns:a16="http://schemas.microsoft.com/office/drawing/2014/main" id="{EA2B9548-A9F7-D417-9B7B-66BEF4F26D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874" y="1799288"/>
            <a:ext cx="2390775" cy="1629712"/>
          </a:xfrm>
          <a:prstGeom prst="rect">
            <a:avLst/>
          </a:prstGeom>
        </p:spPr>
      </p:pic>
      <p:sp>
        <p:nvSpPr>
          <p:cNvPr id="7" name="Tekstiruutu 6">
            <a:extLst>
              <a:ext uri="{FF2B5EF4-FFF2-40B4-BE49-F238E27FC236}">
                <a16:creationId xmlns:a16="http://schemas.microsoft.com/office/drawing/2014/main" id="{ECA6ED59-9C02-9387-3D5F-F82173BE0E40}"/>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94329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6305550" y="228116"/>
            <a:ext cx="5684388" cy="1326105"/>
          </a:xfrm>
        </p:spPr>
        <p:txBody>
          <a:bodyPr rtlCol="0"/>
          <a:lstStyle/>
          <a:p>
            <a:pPr lvl="0">
              <a:lnSpc>
                <a:spcPct val="100000"/>
              </a:lnSpc>
            </a:pPr>
            <a:r>
              <a:rPr lang="fi-FI" sz="3600" b="1" noProof="0" dirty="0">
                <a:solidFill>
                  <a:schemeClr val="bg1"/>
                </a:solidFill>
              </a:rPr>
              <a:t>Tammenlehvän Perinneliiton kautta haettavat avustukset</a:t>
            </a:r>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a:xfrm>
            <a:off x="6305550" y="1865870"/>
            <a:ext cx="5684388" cy="4420388"/>
          </a:xfrm>
        </p:spPr>
        <p:txBody>
          <a:bodyPr rtlCol="0">
            <a:normAutofit fontScale="85000" lnSpcReduction="10000"/>
          </a:bodyPr>
          <a:lstStyle/>
          <a:p>
            <a:r>
              <a:rPr lang="fi-FI" b="0" i="0" dirty="0">
                <a:effectLst/>
                <a:latin typeface="Open Sans"/>
              </a:rPr>
              <a:t>Tammenlehvän Perinneliiton kautta taloudellista avustusta voivat hakea </a:t>
            </a:r>
            <a:r>
              <a:rPr lang="fi-FI" dirty="0">
                <a:latin typeface="Open Sans"/>
              </a:rPr>
              <a:t>Tammenlehvän Perinneliiton alueelliseen perinneyhdistykseen </a:t>
            </a:r>
            <a:r>
              <a:rPr lang="fi-FI" b="0" i="0" dirty="0">
                <a:effectLst/>
                <a:latin typeface="Open Sans"/>
              </a:rPr>
              <a:t>kuuluva tunnuksen omaava  veteraani/ sotainvalidi, hänen puolisonsa tai veteraanin/ sotainvalidin leski.  </a:t>
            </a:r>
          </a:p>
          <a:p>
            <a:r>
              <a:rPr lang="fi-FI" b="0" i="0" dirty="0">
                <a:effectLst/>
                <a:latin typeface="Open Sans"/>
              </a:rPr>
              <a:t>Avustuksia myönnetään esim. lääke- ja hoitokulujen omavastuuosuuksiin, apuvälineisiin ja kotona asumista tukeviin kodin muutostöihin sekä avo- ja laitoskuntoutukseen.</a:t>
            </a:r>
          </a:p>
          <a:p>
            <a:r>
              <a:rPr lang="fi-FI" b="0" i="0" dirty="0">
                <a:effectLst/>
                <a:latin typeface="Open Sans"/>
              </a:rPr>
              <a:t>Avustustoiminnan mahdollistavat veteraanityötä tukevat Me-säätiö, Turvallisuuden tukisäätiö, Kaatuneiden Muistosäätiö, </a:t>
            </a:r>
            <a:r>
              <a:rPr lang="fi-FI" b="0" i="0" dirty="0" err="1">
                <a:effectLst/>
                <a:latin typeface="Open Sans"/>
              </a:rPr>
              <a:t>Eileen</a:t>
            </a:r>
            <a:r>
              <a:rPr lang="fi-FI" b="0" i="0" dirty="0">
                <a:effectLst/>
                <a:latin typeface="Open Sans"/>
              </a:rPr>
              <a:t> Starckjohann ja </a:t>
            </a:r>
            <a:r>
              <a:rPr lang="fi-FI" b="0" i="0" dirty="0" err="1">
                <a:effectLst/>
                <a:latin typeface="Open Sans"/>
              </a:rPr>
              <a:t>Thelma</a:t>
            </a:r>
            <a:r>
              <a:rPr lang="fi-FI" b="0" i="0" dirty="0">
                <a:effectLst/>
                <a:latin typeface="Open Sans"/>
              </a:rPr>
              <a:t> Starckjohann-Bruun säätiö ja Sotaveteraanien Tuki- ja perinnesäätiö.</a:t>
            </a:r>
            <a:endParaRPr lang="fi-FI" i="0" dirty="0">
              <a:effectLst/>
              <a:latin typeface="Open Sans"/>
            </a:endParaRPr>
          </a:p>
          <a:p>
            <a:pPr rtl="0"/>
            <a:r>
              <a:rPr lang="fi-FI" dirty="0">
                <a:latin typeface="Open Sans"/>
              </a:rPr>
              <a:t>L</a:t>
            </a:r>
            <a:r>
              <a:rPr lang="fi-FI" i="0" dirty="0">
                <a:effectLst/>
                <a:latin typeface="Open Sans"/>
              </a:rPr>
              <a:t>otta- ja pikkulottatunnuksen omaavilla on lisäksi mahdollisuus hakea avustuksia Lotta </a:t>
            </a:r>
            <a:r>
              <a:rPr lang="fi-FI" i="0" dirty="0" err="1">
                <a:effectLst/>
                <a:latin typeface="Open Sans"/>
              </a:rPr>
              <a:t>Svärd</a:t>
            </a:r>
            <a:r>
              <a:rPr lang="fi-FI" i="0" dirty="0">
                <a:effectLst/>
                <a:latin typeface="Open Sans"/>
              </a:rPr>
              <a:t>-säätiöstä.</a:t>
            </a:r>
          </a:p>
          <a:p>
            <a:pPr rtl="0"/>
            <a:endParaRPr lang="fi-FI" i="0" dirty="0">
              <a:effectLst/>
              <a:latin typeface="Open Sans"/>
            </a:endParaRPr>
          </a:p>
          <a:p>
            <a:pPr rtl="0"/>
            <a:endParaRPr lang="fi-FI" i="0" dirty="0">
              <a:effectLst/>
              <a:latin typeface="Open Sans"/>
            </a:endParaRPr>
          </a:p>
          <a:p>
            <a:pPr marL="0" indent="0" rtl="0">
              <a:buNone/>
            </a:pPr>
            <a:endParaRPr lang="fi-FI" i="0" dirty="0">
              <a:effectLst/>
              <a:latin typeface="Open Sans"/>
            </a:endParaRP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12</a:t>
            </a:fld>
            <a:endParaRPr lang="fi-FI" dirty="0"/>
          </a:p>
        </p:txBody>
      </p:sp>
      <p:pic>
        <p:nvPicPr>
          <p:cNvPr id="6" name="Kuva 5">
            <a:extLst>
              <a:ext uri="{FF2B5EF4-FFF2-40B4-BE49-F238E27FC236}">
                <a16:creationId xmlns:a16="http://schemas.microsoft.com/office/drawing/2014/main" id="{35DCC860-2A67-411F-B11B-D50ACB500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6096000" cy="6619875"/>
          </a:xfrm>
          <a:prstGeom prst="rect">
            <a:avLst/>
          </a:prstGeom>
          <a:effectLst>
            <a:softEdge rad="101600"/>
          </a:effectLst>
        </p:spPr>
      </p:pic>
      <p:grpSp>
        <p:nvGrpSpPr>
          <p:cNvPr id="7" name="Ryhmä 6">
            <a:extLst>
              <a:ext uri="{FF2B5EF4-FFF2-40B4-BE49-F238E27FC236}">
                <a16:creationId xmlns:a16="http://schemas.microsoft.com/office/drawing/2014/main" id="{ECEFE3FE-ECCF-44DB-A2D0-9745D976D8E0}"/>
              </a:ext>
            </a:extLst>
          </p:cNvPr>
          <p:cNvGrpSpPr/>
          <p:nvPr/>
        </p:nvGrpSpPr>
        <p:grpSpPr>
          <a:xfrm>
            <a:off x="1188141" y="6286258"/>
            <a:ext cx="10029412" cy="438017"/>
            <a:chOff x="1188141" y="5371844"/>
            <a:chExt cx="10029412" cy="438017"/>
          </a:xfrm>
        </p:grpSpPr>
        <p:sp>
          <p:nvSpPr>
            <p:cNvPr id="8" name="Suorakulmio 7">
              <a:extLst>
                <a:ext uri="{FF2B5EF4-FFF2-40B4-BE49-F238E27FC236}">
                  <a16:creationId xmlns:a16="http://schemas.microsoft.com/office/drawing/2014/main" id="{1D7C67EF-CD9D-420E-9215-9E4FEA8AD06C}"/>
                </a:ext>
                <a:ext uri="{C183D7F6-B498-43B3-948B-1728B52AA6E4}">
                  <adec:decorative xmlns:adec="http://schemas.microsoft.com/office/drawing/2017/decorative" val="1"/>
                </a:ext>
              </a:extLst>
            </p:cNvPr>
            <p:cNvSpPr/>
            <p:nvPr/>
          </p:nvSpPr>
          <p:spPr>
            <a:xfrm>
              <a:off x="3740261" y="5642670"/>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9" name="Suorakulmio 8">
              <a:extLst>
                <a:ext uri="{FF2B5EF4-FFF2-40B4-BE49-F238E27FC236}">
                  <a16:creationId xmlns:a16="http://schemas.microsoft.com/office/drawing/2014/main" id="{B5E27966-2A80-409B-84C7-480D2A533758}"/>
                </a:ext>
                <a:ext uri="{C183D7F6-B498-43B3-948B-1728B52AA6E4}">
                  <adec:decorative xmlns:adec="http://schemas.microsoft.com/office/drawing/2017/decorative" val="1"/>
                </a:ext>
              </a:extLst>
            </p:cNvPr>
            <p:cNvSpPr/>
            <p:nvPr/>
          </p:nvSpPr>
          <p:spPr>
            <a:xfrm>
              <a:off x="1188141" y="564267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0" name="Suorakulmio 9">
              <a:extLst>
                <a:ext uri="{FF2B5EF4-FFF2-40B4-BE49-F238E27FC236}">
                  <a16:creationId xmlns:a16="http://schemas.microsoft.com/office/drawing/2014/main" id="{A159205E-234C-4219-B737-398B8FFDFD07}"/>
                </a:ext>
                <a:ext uri="{C183D7F6-B498-43B3-948B-1728B52AA6E4}">
                  <adec:decorative xmlns:adec="http://schemas.microsoft.com/office/drawing/2017/decorative" val="1"/>
                </a:ext>
              </a:extLst>
            </p:cNvPr>
            <p:cNvSpPr/>
            <p:nvPr/>
          </p:nvSpPr>
          <p:spPr>
            <a:xfrm>
              <a:off x="6097463" y="5650390"/>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t>Palvelutarpeen arviointi</a:t>
              </a:r>
              <a:endParaRPr lang="fi-FI" sz="1200" dirty="0"/>
            </a:p>
          </p:txBody>
        </p:sp>
        <p:grpSp>
          <p:nvGrpSpPr>
            <p:cNvPr id="11" name="Ryhmä 10">
              <a:extLst>
                <a:ext uri="{FF2B5EF4-FFF2-40B4-BE49-F238E27FC236}">
                  <a16:creationId xmlns:a16="http://schemas.microsoft.com/office/drawing/2014/main" id="{A5F36BF1-3E5C-4D37-BB7D-AE3BDF505529}"/>
                </a:ext>
              </a:extLst>
            </p:cNvPr>
            <p:cNvGrpSpPr/>
            <p:nvPr/>
          </p:nvGrpSpPr>
          <p:grpSpPr>
            <a:xfrm>
              <a:off x="8665430" y="5371844"/>
              <a:ext cx="2552123" cy="436421"/>
              <a:chOff x="6315641" y="5339945"/>
              <a:chExt cx="2552123" cy="436421"/>
            </a:xfrm>
          </p:grpSpPr>
          <p:sp>
            <p:nvSpPr>
              <p:cNvPr id="12" name="Tasakylkinen kolmio 11">
                <a:extLst>
                  <a:ext uri="{FF2B5EF4-FFF2-40B4-BE49-F238E27FC236}">
                    <a16:creationId xmlns:a16="http://schemas.microsoft.com/office/drawing/2014/main" id="{69FAD390-2F5F-4F12-A39D-B150824D7E03}"/>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3" name="Suorakulmio 12">
                <a:extLst>
                  <a:ext uri="{FF2B5EF4-FFF2-40B4-BE49-F238E27FC236}">
                    <a16:creationId xmlns:a16="http://schemas.microsoft.com/office/drawing/2014/main" id="{25562308-C066-435D-A1A5-1E99F1CBCCF4}"/>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grpSp>
      </p:grpSp>
      <p:sp>
        <p:nvSpPr>
          <p:cNvPr id="2" name="Tekstiruutu 1">
            <a:extLst>
              <a:ext uri="{FF2B5EF4-FFF2-40B4-BE49-F238E27FC236}">
                <a16:creationId xmlns:a16="http://schemas.microsoft.com/office/drawing/2014/main" id="{490754E4-B86A-B6DC-FC37-60B11E96A0B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41152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328504" y="474337"/>
            <a:ext cx="5684388" cy="833663"/>
          </a:xfrm>
        </p:spPr>
        <p:txBody>
          <a:bodyPr rtlCol="0"/>
          <a:lstStyle/>
          <a:p>
            <a:pPr lvl="0">
              <a:lnSpc>
                <a:spcPct val="100000"/>
              </a:lnSpc>
            </a:pPr>
            <a:r>
              <a:rPr lang="fi-FI" b="1" noProof="0" dirty="0">
                <a:solidFill>
                  <a:schemeClr val="bg1"/>
                </a:solidFill>
              </a:rPr>
              <a:t>Neuvontaa veteraaneille</a:t>
            </a:r>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a:xfrm>
            <a:off x="328504" y="1538868"/>
            <a:ext cx="5684388" cy="4747390"/>
          </a:xfrm>
        </p:spPr>
        <p:txBody>
          <a:bodyPr rtlCol="0">
            <a:normAutofit fontScale="92500" lnSpcReduction="10000"/>
          </a:bodyPr>
          <a:lstStyle/>
          <a:p>
            <a:pPr marL="0" indent="0">
              <a:buNone/>
            </a:pPr>
            <a:r>
              <a:rPr lang="fi-FI" b="0" i="0" dirty="0">
                <a:effectLst/>
                <a:latin typeface="Open Sans"/>
              </a:rPr>
              <a:t>Neuvontapalvelu</a:t>
            </a:r>
          </a:p>
          <a:p>
            <a:r>
              <a:rPr lang="fi-FI" dirty="0">
                <a:latin typeface="Open Sans"/>
              </a:rPr>
              <a:t>N</a:t>
            </a:r>
            <a:r>
              <a:rPr lang="fi-FI" b="0" i="0" dirty="0">
                <a:effectLst/>
                <a:latin typeface="Open Sans"/>
              </a:rPr>
              <a:t>euvontapalvelu on laajentunut koskemaan myös vammautumattomia veteraaneja. Palveluneuvojilla on laaja ammattitaito sotainvalidien ja veteraanien erityisetuuksien lisäksi myös muissa sosiaali- ja eläketurvaa koskevissa asioissa.</a:t>
            </a:r>
          </a:p>
          <a:p>
            <a:r>
              <a:rPr lang="fi-FI" b="0" i="0" dirty="0">
                <a:effectLst/>
                <a:latin typeface="Open Sans"/>
              </a:rPr>
              <a:t>Puhelinneuvonnan lisäksi palveluneuvojilla on mahdollisuus tarvittaessa tehdä kotikäyntejä. </a:t>
            </a:r>
            <a:r>
              <a:rPr lang="fi-FI" sz="1800" dirty="0">
                <a:solidFill>
                  <a:srgbClr val="FF0000"/>
                </a:solidFill>
                <a:effectLst/>
                <a:latin typeface="Calibri" panose="020F0502020204030204" pitchFamily="34" charset="0"/>
                <a:ea typeface="Calibri" panose="020F0502020204030204" pitchFamily="34" charset="0"/>
              </a:rPr>
              <a:t> </a:t>
            </a:r>
            <a:endParaRPr lang="fi-FI" b="0" i="0" dirty="0">
              <a:effectLst/>
              <a:latin typeface="Open Sans"/>
            </a:endParaRPr>
          </a:p>
          <a:p>
            <a:pPr marL="0" indent="0">
              <a:buNone/>
            </a:pPr>
            <a:r>
              <a:rPr lang="fi-FI" b="0" i="0" dirty="0">
                <a:effectLst/>
                <a:latin typeface="Open Sans"/>
              </a:rPr>
              <a:t>Korjausneuvonta</a:t>
            </a:r>
          </a:p>
          <a:p>
            <a:r>
              <a:rPr lang="fi-FI" b="0" i="0" dirty="0">
                <a:effectLst/>
                <a:latin typeface="Open Sans"/>
              </a:rPr>
              <a:t>Vanhustyön keskusliiton korjausneuvojilta veteraanit ja heidän puolisonsa ja leskensä saavat maksutonta apua korjausten suunnittelussa, yhteiskunnan tukien hakemisessa sekä luotettavien korjaustyön tekijöiden hankkimisessa</a:t>
            </a:r>
          </a:p>
          <a:p>
            <a:r>
              <a:rPr lang="fi-FI" sz="1800" u="sng" dirty="0">
                <a:solidFill>
                  <a:srgbClr val="FF0000"/>
                </a:solidFill>
                <a:effectLst/>
                <a:latin typeface="Calibri" panose="020F0502020204030204" pitchFamily="34" charset="0"/>
                <a:ea typeface="Calibri" panose="020F0502020204030204" pitchFamily="34" charset="0"/>
                <a:hlinkClick r:id="rId3"/>
              </a:rPr>
              <a:t>Korjausneuvonta </a:t>
            </a:r>
            <a:endParaRPr lang="fi-FI" sz="1800" dirty="0">
              <a:effectLst/>
              <a:latin typeface="Calibri" panose="020F0502020204030204" pitchFamily="34" charset="0"/>
              <a:ea typeface="Calibri" panose="020F0502020204030204" pitchFamily="34" charset="0"/>
            </a:endParaRPr>
          </a:p>
          <a:p>
            <a:pPr marL="0" indent="0" rtl="0">
              <a:buNone/>
            </a:pPr>
            <a:endParaRPr lang="fi-FI" i="0" dirty="0">
              <a:effectLst/>
              <a:latin typeface="Open Sans"/>
            </a:endParaRPr>
          </a:p>
          <a:p>
            <a:pPr marL="0" indent="0" rtl="0">
              <a:buNone/>
            </a:pPr>
            <a:endParaRPr lang="fi-FI" i="0" dirty="0">
              <a:effectLst/>
              <a:latin typeface="Open Sans"/>
            </a:endParaRP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13</a:t>
            </a:fld>
            <a:endParaRPr lang="fi-FI" dirty="0"/>
          </a:p>
        </p:txBody>
      </p:sp>
      <p:grpSp>
        <p:nvGrpSpPr>
          <p:cNvPr id="7" name="Ryhmä 6">
            <a:extLst>
              <a:ext uri="{FF2B5EF4-FFF2-40B4-BE49-F238E27FC236}">
                <a16:creationId xmlns:a16="http://schemas.microsoft.com/office/drawing/2014/main" id="{ECEFE3FE-ECCF-44DB-A2D0-9745D976D8E0}"/>
              </a:ext>
            </a:extLst>
          </p:cNvPr>
          <p:cNvGrpSpPr/>
          <p:nvPr/>
        </p:nvGrpSpPr>
        <p:grpSpPr>
          <a:xfrm>
            <a:off x="1188141" y="6286258"/>
            <a:ext cx="10029412" cy="438017"/>
            <a:chOff x="1188141" y="5371844"/>
            <a:chExt cx="10029412" cy="438017"/>
          </a:xfrm>
        </p:grpSpPr>
        <p:sp>
          <p:nvSpPr>
            <p:cNvPr id="8" name="Suorakulmio 7">
              <a:extLst>
                <a:ext uri="{FF2B5EF4-FFF2-40B4-BE49-F238E27FC236}">
                  <a16:creationId xmlns:a16="http://schemas.microsoft.com/office/drawing/2014/main" id="{1D7C67EF-CD9D-420E-9215-9E4FEA8AD06C}"/>
                </a:ext>
                <a:ext uri="{C183D7F6-B498-43B3-948B-1728B52AA6E4}">
                  <adec:decorative xmlns:adec="http://schemas.microsoft.com/office/drawing/2017/decorative" val="1"/>
                </a:ext>
              </a:extLst>
            </p:cNvPr>
            <p:cNvSpPr/>
            <p:nvPr/>
          </p:nvSpPr>
          <p:spPr>
            <a:xfrm>
              <a:off x="3740261" y="5642670"/>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9" name="Suorakulmio 8">
              <a:extLst>
                <a:ext uri="{FF2B5EF4-FFF2-40B4-BE49-F238E27FC236}">
                  <a16:creationId xmlns:a16="http://schemas.microsoft.com/office/drawing/2014/main" id="{B5E27966-2A80-409B-84C7-480D2A533758}"/>
                </a:ext>
                <a:ext uri="{C183D7F6-B498-43B3-948B-1728B52AA6E4}">
                  <adec:decorative xmlns:adec="http://schemas.microsoft.com/office/drawing/2017/decorative" val="1"/>
                </a:ext>
              </a:extLst>
            </p:cNvPr>
            <p:cNvSpPr/>
            <p:nvPr/>
          </p:nvSpPr>
          <p:spPr>
            <a:xfrm>
              <a:off x="1188141" y="564267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0" name="Suorakulmio 9">
              <a:extLst>
                <a:ext uri="{FF2B5EF4-FFF2-40B4-BE49-F238E27FC236}">
                  <a16:creationId xmlns:a16="http://schemas.microsoft.com/office/drawing/2014/main" id="{A159205E-234C-4219-B737-398B8FFDFD07}"/>
                </a:ext>
                <a:ext uri="{C183D7F6-B498-43B3-948B-1728B52AA6E4}">
                  <adec:decorative xmlns:adec="http://schemas.microsoft.com/office/drawing/2017/decorative" val="1"/>
                </a:ext>
              </a:extLst>
            </p:cNvPr>
            <p:cNvSpPr/>
            <p:nvPr/>
          </p:nvSpPr>
          <p:spPr>
            <a:xfrm>
              <a:off x="6097463" y="5650390"/>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t>Palvelutarpeen arviointi</a:t>
              </a:r>
              <a:endParaRPr lang="fi-FI" sz="1200" dirty="0"/>
            </a:p>
          </p:txBody>
        </p:sp>
        <p:grpSp>
          <p:nvGrpSpPr>
            <p:cNvPr id="11" name="Ryhmä 10">
              <a:extLst>
                <a:ext uri="{FF2B5EF4-FFF2-40B4-BE49-F238E27FC236}">
                  <a16:creationId xmlns:a16="http://schemas.microsoft.com/office/drawing/2014/main" id="{A5F36BF1-3E5C-4D37-BB7D-AE3BDF505529}"/>
                </a:ext>
              </a:extLst>
            </p:cNvPr>
            <p:cNvGrpSpPr/>
            <p:nvPr/>
          </p:nvGrpSpPr>
          <p:grpSpPr>
            <a:xfrm>
              <a:off x="8665430" y="5371844"/>
              <a:ext cx="2552123" cy="436421"/>
              <a:chOff x="6315641" y="5339945"/>
              <a:chExt cx="2552123" cy="436421"/>
            </a:xfrm>
          </p:grpSpPr>
          <p:sp>
            <p:nvSpPr>
              <p:cNvPr id="12" name="Tasakylkinen kolmio 11">
                <a:extLst>
                  <a:ext uri="{FF2B5EF4-FFF2-40B4-BE49-F238E27FC236}">
                    <a16:creationId xmlns:a16="http://schemas.microsoft.com/office/drawing/2014/main" id="{69FAD390-2F5F-4F12-A39D-B150824D7E03}"/>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3" name="Suorakulmio 12">
                <a:extLst>
                  <a:ext uri="{FF2B5EF4-FFF2-40B4-BE49-F238E27FC236}">
                    <a16:creationId xmlns:a16="http://schemas.microsoft.com/office/drawing/2014/main" id="{25562308-C066-435D-A1A5-1E99F1CBCCF4}"/>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grpSp>
      </p:grpSp>
      <p:pic>
        <p:nvPicPr>
          <p:cNvPr id="16" name="Kuva 15">
            <a:extLst>
              <a:ext uri="{FF2B5EF4-FFF2-40B4-BE49-F238E27FC236}">
                <a16:creationId xmlns:a16="http://schemas.microsoft.com/office/drawing/2014/main" id="{4E6EB853-578C-4FBE-818C-139E557A2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384" y="1308000"/>
            <a:ext cx="5697531" cy="4184125"/>
          </a:xfrm>
          <a:prstGeom prst="rect">
            <a:avLst/>
          </a:prstGeom>
        </p:spPr>
      </p:pic>
      <p:sp>
        <p:nvSpPr>
          <p:cNvPr id="2" name="Tekstiruutu 1">
            <a:extLst>
              <a:ext uri="{FF2B5EF4-FFF2-40B4-BE49-F238E27FC236}">
                <a16:creationId xmlns:a16="http://schemas.microsoft.com/office/drawing/2014/main" id="{2C0C43BA-CED2-5920-D07E-26E8F381AD7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63443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Tässä jaksossa esitetään kysymyksiä aiheesta.</a:t>
            </a:r>
          </a:p>
          <a:p>
            <a:pPr marL="0" indent="0" rtl="0">
              <a:buNone/>
            </a:pPr>
            <a:endParaRPr lang="fi-FI" dirty="0">
              <a:latin typeface="Open Sans"/>
            </a:endParaRPr>
          </a:p>
          <a:p>
            <a:pPr marL="0" indent="0" rtl="0">
              <a:buNone/>
            </a:pPr>
            <a:r>
              <a:rPr lang="fi-FI" dirty="0">
                <a:latin typeface="Open Sans"/>
              </a:rPr>
              <a:t>Ne ovat sinua varten. Voit kirjoittaa vastaukset paperille ja arvioida oppimistasi. Niitä voi myös käyttää syventämään osaamista tutustumalla vastausten ohessa oleviin materiaaleihin. Ne ovat perustana myös kurssin loppukeskustelulle.</a:t>
            </a:r>
          </a:p>
          <a:p>
            <a:pPr marL="0" indent="0" rtl="0">
              <a:buNone/>
            </a:pPr>
            <a:endParaRPr lang="fi-FI" dirty="0">
              <a:latin typeface="Open Sans"/>
            </a:endParaRPr>
          </a:p>
          <a:p>
            <a:pPr marL="0" indent="0" rtl="0">
              <a:buNone/>
            </a:pPr>
            <a:r>
              <a:rPr lang="fi-FI" dirty="0">
                <a:latin typeface="Open Sans"/>
              </a:rPr>
              <a:t>Kunkin kysymyksen jälkeen on seuraavalla sivulla ”oikea” vastaus ja siihen liittyvät perusteet.</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14</a:t>
            </a:fld>
            <a:endParaRPr lang="fi-FI"/>
          </a:p>
        </p:txBody>
      </p:sp>
      <p:grpSp>
        <p:nvGrpSpPr>
          <p:cNvPr id="11" name="Ryhmä 10">
            <a:extLst>
              <a:ext uri="{FF2B5EF4-FFF2-40B4-BE49-F238E27FC236}">
                <a16:creationId xmlns:a16="http://schemas.microsoft.com/office/drawing/2014/main" id="{C46F3707-3DAA-448B-86DC-598FAACE7053}"/>
              </a:ext>
            </a:extLst>
          </p:cNvPr>
          <p:cNvGrpSpPr/>
          <p:nvPr/>
        </p:nvGrpSpPr>
        <p:grpSpPr>
          <a:xfrm>
            <a:off x="8665430" y="6286258"/>
            <a:ext cx="2552123" cy="436421"/>
            <a:chOff x="6315641" y="5339945"/>
            <a:chExt cx="2552123" cy="436421"/>
          </a:xfrm>
        </p:grpSpPr>
        <p:sp>
          <p:nvSpPr>
            <p:cNvPr id="12" name="Tasakylkinen kolmio 11">
              <a:extLst>
                <a:ext uri="{FF2B5EF4-FFF2-40B4-BE49-F238E27FC236}">
                  <a16:creationId xmlns:a16="http://schemas.microsoft.com/office/drawing/2014/main" id="{FC102B85-5076-4F5C-BC3B-E84DA9B9BD83}"/>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3" name="Suorakulmio 12">
              <a:extLst>
                <a:ext uri="{FF2B5EF4-FFF2-40B4-BE49-F238E27FC236}">
                  <a16:creationId xmlns:a16="http://schemas.microsoft.com/office/drawing/2014/main" id="{A105B918-8359-4D13-8304-093ED5F9B82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3CD4B772-4BD7-1D67-B7D8-B4D4E86767F6}"/>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85629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1. Mikä on sotasukupolven arvokkain perintö Suomelle?</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15</a:t>
            </a:fld>
            <a:endParaRPr lang="fi-FI"/>
          </a:p>
        </p:txBody>
      </p:sp>
      <p:grpSp>
        <p:nvGrpSpPr>
          <p:cNvPr id="14" name="Ryhmä 13">
            <a:extLst>
              <a:ext uri="{FF2B5EF4-FFF2-40B4-BE49-F238E27FC236}">
                <a16:creationId xmlns:a16="http://schemas.microsoft.com/office/drawing/2014/main" id="{AEEE1D9B-5A83-4A13-B56D-7318ADB7DD64}"/>
              </a:ext>
            </a:extLst>
          </p:cNvPr>
          <p:cNvGrpSpPr/>
          <p:nvPr/>
        </p:nvGrpSpPr>
        <p:grpSpPr>
          <a:xfrm>
            <a:off x="8665430" y="6286258"/>
            <a:ext cx="2552123" cy="436421"/>
            <a:chOff x="6315641" y="5339945"/>
            <a:chExt cx="2552123" cy="436421"/>
          </a:xfrm>
        </p:grpSpPr>
        <p:sp>
          <p:nvSpPr>
            <p:cNvPr id="15" name="Tasakylkinen kolmio 14">
              <a:extLst>
                <a:ext uri="{FF2B5EF4-FFF2-40B4-BE49-F238E27FC236}">
                  <a16:creationId xmlns:a16="http://schemas.microsoft.com/office/drawing/2014/main" id="{3FCF415C-254A-471B-B49E-C48634C14054}"/>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6" name="Suorakulmio 15">
              <a:extLst>
                <a:ext uri="{FF2B5EF4-FFF2-40B4-BE49-F238E27FC236}">
                  <a16:creationId xmlns:a16="http://schemas.microsoft.com/office/drawing/2014/main" id="{47DBD4F4-4D46-476C-97B6-D233CE98B9F5}"/>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5" name="Tekstiruutu 4">
            <a:extLst>
              <a:ext uri="{FF2B5EF4-FFF2-40B4-BE49-F238E27FC236}">
                <a16:creationId xmlns:a16="http://schemas.microsoft.com/office/drawing/2014/main" id="{C2FAD611-B2DD-CC7D-DCBF-EF3A017C54AA}"/>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37155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457200" indent="-457200" rtl="0">
              <a:buAutoNum type="arabicPeriod"/>
            </a:pPr>
            <a:r>
              <a:rPr lang="fi-FI" dirty="0">
                <a:latin typeface="Open Sans"/>
              </a:rPr>
              <a:t>Mikä on sotasukupolven arvokkain perintö Suomelle?</a:t>
            </a:r>
          </a:p>
          <a:p>
            <a:r>
              <a:rPr lang="fi-FI" dirty="0">
                <a:latin typeface="Open Sans"/>
              </a:rPr>
              <a:t>Tähän asiaan ei ole ”oikeaa” vastausta, mutta voit pohdiskella asiaa sinulle tärkeiden asioiden kautta.</a:t>
            </a:r>
          </a:p>
          <a:p>
            <a:r>
              <a:rPr lang="fi-FI" sz="2000" dirty="0">
                <a:latin typeface="Open Sans"/>
              </a:rPr>
              <a:t>Suomi säilytti itsenäisyytensä s</a:t>
            </a:r>
            <a:r>
              <a:rPr lang="fi-FI" dirty="0">
                <a:latin typeface="Open Sans"/>
              </a:rPr>
              <a:t>otasukupolven yhteisillä ponnistuksilla.</a:t>
            </a:r>
            <a:endParaRPr lang="fi-FI" sz="2000" dirty="0">
              <a:latin typeface="Open Sans"/>
            </a:endParaRPr>
          </a:p>
          <a:p>
            <a:pPr rtl="0"/>
            <a:r>
              <a:rPr lang="fi-FI" sz="2000" dirty="0">
                <a:latin typeface="Open Sans"/>
              </a:rPr>
              <a:t>Arvokkain osa veteraanien perinnöstä jälkipolville on vapaa ja vauras Suomi</a:t>
            </a:r>
            <a:r>
              <a:rPr lang="fi-FI" sz="2000" noProof="1">
                <a:latin typeface="Open Sans"/>
              </a:rPr>
              <a:t>.</a:t>
            </a:r>
          </a:p>
          <a:p>
            <a:pPr rtl="0"/>
            <a:r>
              <a:rPr lang="fi-FI" sz="2000" noProof="1">
                <a:latin typeface="Open Sans"/>
              </a:rPr>
              <a:t>Perintöön kuuluu myös sodan jälkeen tehty valtavan suuri jälleenrakennustyö.</a:t>
            </a: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16</a:t>
            </a:fld>
            <a:endParaRPr lang="fi-FI"/>
          </a:p>
        </p:txBody>
      </p:sp>
      <p:grpSp>
        <p:nvGrpSpPr>
          <p:cNvPr id="14" name="Ryhmä 13">
            <a:extLst>
              <a:ext uri="{FF2B5EF4-FFF2-40B4-BE49-F238E27FC236}">
                <a16:creationId xmlns:a16="http://schemas.microsoft.com/office/drawing/2014/main" id="{AEEE1D9B-5A83-4A13-B56D-7318ADB7DD64}"/>
              </a:ext>
            </a:extLst>
          </p:cNvPr>
          <p:cNvGrpSpPr/>
          <p:nvPr/>
        </p:nvGrpSpPr>
        <p:grpSpPr>
          <a:xfrm>
            <a:off x="8665430" y="6286258"/>
            <a:ext cx="2552123" cy="436421"/>
            <a:chOff x="6315641" y="5339945"/>
            <a:chExt cx="2552123" cy="436421"/>
          </a:xfrm>
        </p:grpSpPr>
        <p:sp>
          <p:nvSpPr>
            <p:cNvPr id="15" name="Tasakylkinen kolmio 14">
              <a:extLst>
                <a:ext uri="{FF2B5EF4-FFF2-40B4-BE49-F238E27FC236}">
                  <a16:creationId xmlns:a16="http://schemas.microsoft.com/office/drawing/2014/main" id="{3FCF415C-254A-471B-B49E-C48634C14054}"/>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6" name="Suorakulmio 15">
              <a:extLst>
                <a:ext uri="{FF2B5EF4-FFF2-40B4-BE49-F238E27FC236}">
                  <a16:creationId xmlns:a16="http://schemas.microsoft.com/office/drawing/2014/main" id="{47DBD4F4-4D46-476C-97B6-D233CE98B9F5}"/>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FAEB2CB7-F192-4754-9907-EAE8DD2F7762}"/>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11" name="Tekstiruutu 10">
            <a:extLst>
              <a:ext uri="{FF2B5EF4-FFF2-40B4-BE49-F238E27FC236}">
                <a16:creationId xmlns:a16="http://schemas.microsoft.com/office/drawing/2014/main" id="{2C455F1E-50C0-4140-949C-9FE8BDD9C4E1}"/>
              </a:ext>
            </a:extLst>
          </p:cNvPr>
          <p:cNvSpPr txBox="1"/>
          <p:nvPr/>
        </p:nvSpPr>
        <p:spPr>
          <a:xfrm>
            <a:off x="4721742" y="5360213"/>
            <a:ext cx="6108404" cy="369332"/>
          </a:xfrm>
          <a:prstGeom prst="rect">
            <a:avLst/>
          </a:prstGeom>
          <a:noFill/>
        </p:spPr>
        <p:txBody>
          <a:bodyPr wrap="square">
            <a:spAutoFit/>
          </a:bodyPr>
          <a:lstStyle/>
          <a:p>
            <a:r>
              <a:rPr lang="fi-FI" dirty="0">
                <a:hlinkClick r:id="rId3"/>
              </a:rPr>
              <a:t>http://www.veteraanienperinto.fi/</a:t>
            </a:r>
            <a:endParaRPr lang="fi-FI" dirty="0"/>
          </a:p>
        </p:txBody>
      </p:sp>
      <p:sp>
        <p:nvSpPr>
          <p:cNvPr id="5" name="Tekstiruutu 4">
            <a:extLst>
              <a:ext uri="{FF2B5EF4-FFF2-40B4-BE49-F238E27FC236}">
                <a16:creationId xmlns:a16="http://schemas.microsoft.com/office/drawing/2014/main" id="{0620BAB9-045D-67CF-CDC1-F9FA479D0201}"/>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52850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2. Rintamaveteraanien tunnukset</a:t>
            </a:r>
          </a:p>
          <a:p>
            <a:r>
              <a:rPr lang="fi-FI" dirty="0">
                <a:latin typeface="Open Sans"/>
              </a:rPr>
              <a:t>kenelle ne on myönnetty?</a:t>
            </a:r>
          </a:p>
          <a:p>
            <a:pPr algn="just"/>
            <a:r>
              <a:rPr lang="fi-FI" dirty="0">
                <a:latin typeface="Open Sans"/>
              </a:rPr>
              <a:t>mitkä olivat myöntämisen perusteet?</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17</a:t>
            </a:fld>
            <a:endParaRPr lang="fi-FI"/>
          </a:p>
        </p:txBody>
      </p:sp>
      <p:grpSp>
        <p:nvGrpSpPr>
          <p:cNvPr id="14" name="Ryhmä 13">
            <a:extLst>
              <a:ext uri="{FF2B5EF4-FFF2-40B4-BE49-F238E27FC236}">
                <a16:creationId xmlns:a16="http://schemas.microsoft.com/office/drawing/2014/main" id="{B33DB77E-95A9-43FE-9092-DF8E2457CC95}"/>
              </a:ext>
            </a:extLst>
          </p:cNvPr>
          <p:cNvGrpSpPr/>
          <p:nvPr/>
        </p:nvGrpSpPr>
        <p:grpSpPr>
          <a:xfrm>
            <a:off x="8665430" y="6286258"/>
            <a:ext cx="2552123" cy="436421"/>
            <a:chOff x="6315641" y="5339945"/>
            <a:chExt cx="2552123" cy="436421"/>
          </a:xfrm>
        </p:grpSpPr>
        <p:sp>
          <p:nvSpPr>
            <p:cNvPr id="15" name="Tasakylkinen kolmio 14">
              <a:extLst>
                <a:ext uri="{FF2B5EF4-FFF2-40B4-BE49-F238E27FC236}">
                  <a16:creationId xmlns:a16="http://schemas.microsoft.com/office/drawing/2014/main" id="{4674ABFE-B155-4866-B69D-87C2ED2CCBD4}"/>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6" name="Suorakulmio 15">
              <a:extLst>
                <a:ext uri="{FF2B5EF4-FFF2-40B4-BE49-F238E27FC236}">
                  <a16:creationId xmlns:a16="http://schemas.microsoft.com/office/drawing/2014/main" id="{38D26F7C-A3FA-4259-9865-1152442EEFDF}"/>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9935A704-BF2B-2832-AC88-1D2515FB519A}"/>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65313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2. Rintamaveteraanien tunnukset</a:t>
            </a:r>
          </a:p>
          <a:p>
            <a:r>
              <a:rPr lang="fi-FI" dirty="0">
                <a:latin typeface="Open Sans"/>
              </a:rPr>
              <a:t>Tunnukset on myönnetty henkilöille, jotka ovat olleet Suomen sotien 1939–1945 aikana, puolustusvoimien määräämissä tehtävissä, sotatoimialueella. Tunnukset ovat puolustusministeriön myöntämiä.</a:t>
            </a:r>
          </a:p>
          <a:p>
            <a:r>
              <a:rPr lang="fi-FI" dirty="0">
                <a:latin typeface="Open Sans"/>
              </a:rPr>
              <a:t>Rintamaveteraaneille myönnettyjä tunnuksia ovat; </a:t>
            </a:r>
          </a:p>
          <a:p>
            <a:pPr lvl="1"/>
            <a:r>
              <a:rPr lang="fi-FI" sz="2000" dirty="0">
                <a:latin typeface="Open Sans"/>
              </a:rPr>
              <a:t>rintamasotilastunnus (miehille), asetus 772/1969</a:t>
            </a:r>
          </a:p>
          <a:p>
            <a:pPr lvl="1"/>
            <a:r>
              <a:rPr lang="fi-FI" sz="2000" dirty="0">
                <a:latin typeface="Open Sans"/>
              </a:rPr>
              <a:t>rintamapalvelustunnus (naisille), asetus 554/1978</a:t>
            </a:r>
          </a:p>
          <a:p>
            <a:pPr lvl="1"/>
            <a:r>
              <a:rPr lang="fi-FI" sz="2000" dirty="0">
                <a:latin typeface="Open Sans"/>
              </a:rPr>
              <a:t>rintamatunnus (rintamalinnoittajille), asetus 256/1988</a:t>
            </a:r>
          </a:p>
          <a:p>
            <a:pPr lvl="1"/>
            <a:r>
              <a:rPr lang="fi-FI" sz="2000" dirty="0">
                <a:latin typeface="Open Sans"/>
              </a:rPr>
              <a:t>ulkomaalaisen rintamasotilastunnus (ulkomaalaisille vapaaehtoisille), asetus 418/1992 perusteet myöntämiselle</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18</a:t>
            </a:fld>
            <a:endParaRPr lang="fi-FI"/>
          </a:p>
        </p:txBody>
      </p:sp>
      <p:grpSp>
        <p:nvGrpSpPr>
          <p:cNvPr id="5" name="Ryhmä 4">
            <a:extLst>
              <a:ext uri="{FF2B5EF4-FFF2-40B4-BE49-F238E27FC236}">
                <a16:creationId xmlns:a16="http://schemas.microsoft.com/office/drawing/2014/main" id="{2D23A4CC-3ABA-4C02-887B-BC69D41121A2}"/>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F38A08F2-90B1-4B5B-B161-FEDD5CB09478}"/>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AFAAC924-6447-4FDB-8BB5-D190FFC5F49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A56A135E-3701-4A11-989C-22592344AE78}"/>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2B5961FE-24DB-940D-A22A-1FC0A6868AE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42781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3. Rintamalisä</a:t>
            </a:r>
          </a:p>
          <a:p>
            <a:r>
              <a:rPr lang="fi-FI" dirty="0">
                <a:latin typeface="Open Sans"/>
              </a:rPr>
              <a:t>Paljonko on etuuden määrä?</a:t>
            </a:r>
          </a:p>
          <a:p>
            <a:r>
              <a:rPr lang="fi-FI" dirty="0">
                <a:latin typeface="Open Sans"/>
              </a:rPr>
              <a:t>Kuka sen myöntää?</a:t>
            </a:r>
          </a:p>
          <a:p>
            <a:r>
              <a:rPr lang="fi-FI" dirty="0">
                <a:latin typeface="Open Sans"/>
              </a:rPr>
              <a:t>Mitkä ovat perusteet myöntämiselle?</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19</a:t>
            </a:fld>
            <a:endParaRPr lang="fi-FI"/>
          </a:p>
        </p:txBody>
      </p:sp>
      <p:grpSp>
        <p:nvGrpSpPr>
          <p:cNvPr id="14" name="Ryhmä 13">
            <a:extLst>
              <a:ext uri="{FF2B5EF4-FFF2-40B4-BE49-F238E27FC236}">
                <a16:creationId xmlns:a16="http://schemas.microsoft.com/office/drawing/2014/main" id="{2A3A7602-F97D-45AC-94FC-42CDC7B40ACC}"/>
              </a:ext>
            </a:extLst>
          </p:cNvPr>
          <p:cNvGrpSpPr/>
          <p:nvPr/>
        </p:nvGrpSpPr>
        <p:grpSpPr>
          <a:xfrm>
            <a:off x="8665430" y="6286258"/>
            <a:ext cx="2552123" cy="436421"/>
            <a:chOff x="6315641" y="5339945"/>
            <a:chExt cx="2552123" cy="436421"/>
          </a:xfrm>
        </p:grpSpPr>
        <p:sp>
          <p:nvSpPr>
            <p:cNvPr id="15" name="Tasakylkinen kolmio 14">
              <a:extLst>
                <a:ext uri="{FF2B5EF4-FFF2-40B4-BE49-F238E27FC236}">
                  <a16:creationId xmlns:a16="http://schemas.microsoft.com/office/drawing/2014/main" id="{A8A658CE-71F9-4D4F-A7BD-6D0388284D9D}"/>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6" name="Suorakulmio 15">
              <a:extLst>
                <a:ext uri="{FF2B5EF4-FFF2-40B4-BE49-F238E27FC236}">
                  <a16:creationId xmlns:a16="http://schemas.microsoft.com/office/drawing/2014/main" id="{C4891FC9-9A8A-420C-8216-EC074BC4276E}"/>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5" name="Tekstiruutu 4">
            <a:extLst>
              <a:ext uri="{FF2B5EF4-FFF2-40B4-BE49-F238E27FC236}">
                <a16:creationId xmlns:a16="http://schemas.microsoft.com/office/drawing/2014/main" id="{DD8DABCA-9EF2-CB94-F8BB-C00008B906B2}"/>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15444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rtlCol="0">
            <a:normAutofit/>
          </a:bodyPr>
          <a:lstStyle/>
          <a:p>
            <a:pPr rtl="0"/>
            <a:r>
              <a:rPr lang="fi-FI" sz="4000" b="1" dirty="0"/>
              <a:t>Sotiemme veteraanien tukityö</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dirty="0"/>
              <a:t>SIVU </a:t>
            </a:r>
            <a:fld id="{4A9B5881-4007-4345-955A-79C2656F0C49}" type="slidenum">
              <a:rPr lang="fi-FI" smtClean="0"/>
              <a:pPr rtl="0"/>
              <a:t>2</a:t>
            </a:fld>
            <a:endParaRPr lang="fi-FI" dirty="0"/>
          </a:p>
        </p:txBody>
      </p:sp>
      <p:graphicFrame>
        <p:nvGraphicFramePr>
          <p:cNvPr id="3" name="Sisällön paikkamerkki 2" descr="Luettelon sisällön paikkamerkki">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583997512"/>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Ryhmä 4">
            <a:extLst>
              <a:ext uri="{FF2B5EF4-FFF2-40B4-BE49-F238E27FC236}">
                <a16:creationId xmlns:a16="http://schemas.microsoft.com/office/drawing/2014/main" id="{9E2D89BA-5D1C-43C5-B8A5-8A6CD38205CD}"/>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A8F62CBD-3774-43C9-81F8-A2C606513239}"/>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E1231AF8-78E8-4042-A8CB-73C40F951AED}"/>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Osaamistavoitteet</a:t>
              </a:r>
            </a:p>
          </p:txBody>
        </p:sp>
      </p:grpSp>
      <p:sp>
        <p:nvSpPr>
          <p:cNvPr id="8" name="Tekstiruutu 7">
            <a:extLst>
              <a:ext uri="{FF2B5EF4-FFF2-40B4-BE49-F238E27FC236}">
                <a16:creationId xmlns:a16="http://schemas.microsoft.com/office/drawing/2014/main" id="{9DBB0507-8400-8BBC-0D3C-9879C991F249}"/>
              </a:ext>
            </a:extLst>
          </p:cNvPr>
          <p:cNvSpPr txBox="1"/>
          <p:nvPr/>
        </p:nvSpPr>
        <p:spPr>
          <a:xfrm>
            <a:off x="-21269" y="6516860"/>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08978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3. Rintamalisä</a:t>
            </a:r>
          </a:p>
          <a:p>
            <a:r>
              <a:rPr lang="fi-FI" dirty="0">
                <a:latin typeface="Open Sans"/>
              </a:rPr>
              <a:t>Rintamalisä maksetaan henkilölle, jolle on myönnetty jokin rintamaveteraanien tunnus sekä henkilölle, jolle Sota-arkisto on antanut todistuksen osallistumisesta miinanraivaukseen 1945–1952.</a:t>
            </a:r>
          </a:p>
          <a:p>
            <a:r>
              <a:rPr lang="fi-FI" dirty="0">
                <a:latin typeface="Open Sans"/>
              </a:rPr>
              <a:t>Rintamalisää maksetaan myös ulkomaille.</a:t>
            </a:r>
          </a:p>
          <a:p>
            <a:r>
              <a:rPr lang="fi-FI" dirty="0">
                <a:latin typeface="Open Sans"/>
              </a:rPr>
              <a:t>Rintamalisän suuruus on 202,00 €/kk. </a:t>
            </a:r>
          </a:p>
          <a:p>
            <a:r>
              <a:rPr lang="fi-FI" dirty="0">
                <a:latin typeface="Open Sans"/>
              </a:rPr>
              <a:t>Rintamalisä on verotonta tuloa ja sitä ei oteta tulona huomioon asiakasmaksuja määriteltäessä. (Asiakasmaksulaki 29 § (24.4.2003/328) </a:t>
            </a:r>
          </a:p>
          <a:p>
            <a:r>
              <a:rPr lang="fi-FI" dirty="0">
                <a:latin typeface="Open Sans"/>
              </a:rPr>
              <a:t>Etuus on Kelan maksamaa.</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20</a:t>
            </a:fld>
            <a:endParaRPr lang="fi-FI"/>
          </a:p>
        </p:txBody>
      </p:sp>
      <p:grpSp>
        <p:nvGrpSpPr>
          <p:cNvPr id="5" name="Ryhmä 4">
            <a:extLst>
              <a:ext uri="{FF2B5EF4-FFF2-40B4-BE49-F238E27FC236}">
                <a16:creationId xmlns:a16="http://schemas.microsoft.com/office/drawing/2014/main" id="{DEED2978-3A24-4793-9EE1-FCE5BC893D0B}"/>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F48BBE08-0592-4EF6-84E7-0D168B4845F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2F14BECF-6C87-4CD2-AF27-4914802C1D10}"/>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393F7317-027A-4575-8C17-57058D21AE84}"/>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602086EC-2864-9288-1AD2-41C041E02F2B}"/>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09816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4. Ylimääräinen rintamalisä</a:t>
            </a:r>
          </a:p>
          <a:p>
            <a:r>
              <a:rPr lang="fi-FI" dirty="0">
                <a:latin typeface="Open Sans"/>
              </a:rPr>
              <a:t>Mikä on etuuden määrä?</a:t>
            </a:r>
          </a:p>
          <a:p>
            <a:r>
              <a:rPr lang="fi-FI" dirty="0">
                <a:latin typeface="Open Sans"/>
              </a:rPr>
              <a:t>Kuka sen myöntää?</a:t>
            </a:r>
          </a:p>
          <a:p>
            <a:r>
              <a:rPr lang="fi-FI" dirty="0">
                <a:latin typeface="Open Sans"/>
              </a:rPr>
              <a:t>Mitkä ovat perusteet myöntämiselle?</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21</a:t>
            </a:fld>
            <a:endParaRPr lang="fi-FI"/>
          </a:p>
        </p:txBody>
      </p:sp>
      <p:grpSp>
        <p:nvGrpSpPr>
          <p:cNvPr id="5" name="Ryhmä 4">
            <a:extLst>
              <a:ext uri="{FF2B5EF4-FFF2-40B4-BE49-F238E27FC236}">
                <a16:creationId xmlns:a16="http://schemas.microsoft.com/office/drawing/2014/main" id="{A67211C3-9873-4D72-9B38-EA87287EB1EB}"/>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9A62FE5C-29EF-4300-89CB-07D4A164465D}"/>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435CE483-B9C6-4B38-A9FF-846FB129F99C}"/>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EB14C63D-7A54-289B-7324-B691FBCD108B}"/>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419070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4. Ylimääräinen rintamalisä</a:t>
            </a:r>
          </a:p>
          <a:p>
            <a:r>
              <a:rPr lang="fi-FI" dirty="0">
                <a:latin typeface="Open Sans"/>
              </a:rPr>
              <a:t>Maksetaan henkilölle, joka saa sekä rintamalisää että kansaneläkettä.</a:t>
            </a:r>
          </a:p>
          <a:p>
            <a:r>
              <a:rPr lang="fi-FI" dirty="0">
                <a:latin typeface="Open Sans"/>
              </a:rPr>
              <a:t>25–45 prosenttia siitä eläkkeensaajan kansaneläkkeestä, joka on suurempi kuin 107,94 €/kk. </a:t>
            </a:r>
          </a:p>
          <a:p>
            <a:r>
              <a:rPr lang="fi-FI" dirty="0">
                <a:latin typeface="Open Sans"/>
              </a:rPr>
              <a:t>Kun hakijalla ei ole lainkaan muita eläkkeitä, jotka vähentäisivät ylimääräistä rintamalisää, hänelle maksetaan suurin mahdollinen rintamalisä. </a:t>
            </a:r>
          </a:p>
          <a:p>
            <a:pPr marL="0" indent="0" rtl="0">
              <a:buNone/>
            </a:pPr>
            <a:r>
              <a:rPr lang="fi-FI" dirty="0">
                <a:latin typeface="Open Sans"/>
              </a:rPr>
              <a:t>					jatkuu…</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22</a:t>
            </a:fld>
            <a:endParaRPr lang="fi-FI"/>
          </a:p>
        </p:txBody>
      </p:sp>
      <p:grpSp>
        <p:nvGrpSpPr>
          <p:cNvPr id="5" name="Ryhmä 4">
            <a:extLst>
              <a:ext uri="{FF2B5EF4-FFF2-40B4-BE49-F238E27FC236}">
                <a16:creationId xmlns:a16="http://schemas.microsoft.com/office/drawing/2014/main" id="{04468D5F-7A81-4CC1-A17B-E2659BF2F119}"/>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2B3DDE07-7163-4974-8913-BE53B358BB95}"/>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249608D3-46C7-409A-84E5-5E8915E112FF}"/>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CCBCA03E-7D52-4B79-8A65-FC545D5E8B6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8A03EB20-F492-9D02-A31F-B24649534AA9}"/>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72462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4. Ylimääräinen rintamalisä</a:t>
            </a:r>
          </a:p>
          <a:p>
            <a:r>
              <a:rPr lang="fi-FI" dirty="0">
                <a:latin typeface="Open Sans"/>
              </a:rPr>
              <a:t>Suurin mahdollinen ylimääräinen rintamalisä maksetaan eläkkeensaajalle, joka ei saa sen määrää pienentäviä eläkkeitä, kuten eläkettä ulkomailta. </a:t>
            </a:r>
          </a:p>
          <a:p>
            <a:r>
              <a:rPr lang="fi-FI" dirty="0">
                <a:latin typeface="Open Sans"/>
              </a:rPr>
              <a:t>Etuuden maksaa Kela. </a:t>
            </a:r>
          </a:p>
          <a:p>
            <a:r>
              <a:rPr lang="fi-FI" dirty="0">
                <a:latin typeface="Open Sans"/>
              </a:rPr>
              <a:t>Verotonta tuloa.</a:t>
            </a:r>
          </a:p>
          <a:p>
            <a:r>
              <a:rPr lang="fi-FI" dirty="0">
                <a:latin typeface="Open Sans"/>
              </a:rPr>
              <a:t>Suurin mahdollinen ylimääräinen rintamalisä on yksin asuvalle 303,96 €/kk ja parisuhteessa olevalle 266,17 €/kk.</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23</a:t>
            </a:fld>
            <a:endParaRPr lang="fi-FI"/>
          </a:p>
        </p:txBody>
      </p:sp>
      <p:grpSp>
        <p:nvGrpSpPr>
          <p:cNvPr id="5" name="Ryhmä 4">
            <a:extLst>
              <a:ext uri="{FF2B5EF4-FFF2-40B4-BE49-F238E27FC236}">
                <a16:creationId xmlns:a16="http://schemas.microsoft.com/office/drawing/2014/main" id="{04468D5F-7A81-4CC1-A17B-E2659BF2F119}"/>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2B3DDE07-7163-4974-8913-BE53B358BB95}"/>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249608D3-46C7-409A-84E5-5E8915E112FF}"/>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CCBCA03E-7D52-4B79-8A65-FC545D5E8B6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3D69A7EB-7F90-42EE-1774-1E2ABE517540}"/>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89869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5. Veteraanilisä</a:t>
            </a:r>
          </a:p>
          <a:p>
            <a:r>
              <a:rPr lang="fi-FI" dirty="0">
                <a:latin typeface="Open Sans"/>
              </a:rPr>
              <a:t>Mikä on etuuden määrä?</a:t>
            </a:r>
          </a:p>
          <a:p>
            <a:r>
              <a:rPr lang="fi-FI" dirty="0">
                <a:latin typeface="Open Sans"/>
              </a:rPr>
              <a:t>Kuka sen myöntää?</a:t>
            </a:r>
          </a:p>
          <a:p>
            <a:r>
              <a:rPr lang="fi-FI" dirty="0">
                <a:latin typeface="Open Sans"/>
              </a:rPr>
              <a:t>Mitkä ovat perusteet myöntämiselle?</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24</a:t>
            </a:fld>
            <a:endParaRPr lang="fi-FI"/>
          </a:p>
        </p:txBody>
      </p:sp>
      <p:grpSp>
        <p:nvGrpSpPr>
          <p:cNvPr id="5" name="Ryhmä 4">
            <a:extLst>
              <a:ext uri="{FF2B5EF4-FFF2-40B4-BE49-F238E27FC236}">
                <a16:creationId xmlns:a16="http://schemas.microsoft.com/office/drawing/2014/main" id="{E59C6B10-15CE-4374-A245-3AEE7CD6D226}"/>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0259ADD7-BEC4-4792-A63A-CED93FDDA36A}"/>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2B9DC6A1-3CE6-4AF8-ABD3-2241A0DC67DD}"/>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78F2206B-B0F9-4973-D74C-0C5B45A01EC3}"/>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628444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5. Veteraanilisä</a:t>
            </a:r>
          </a:p>
          <a:p>
            <a:r>
              <a:rPr lang="fi-FI" dirty="0">
                <a:latin typeface="Open Sans"/>
              </a:rPr>
              <a:t>Maksetaan tunnuksen omaavalle veteraanille silloin kun hän saa ylimääräistä rintamalisää ja korotettua tai ylintä eläkettä saavan hoitotukea.</a:t>
            </a:r>
          </a:p>
          <a:p>
            <a:r>
              <a:rPr lang="fi-FI" dirty="0">
                <a:latin typeface="Open Sans"/>
              </a:rPr>
              <a:t>Lisää ei tarvitse erikseen hakea, jos edellä mainitut ehdot täyttyvät. </a:t>
            </a:r>
          </a:p>
          <a:p>
            <a:r>
              <a:rPr lang="fi-FI" dirty="0">
                <a:latin typeface="Open Sans"/>
              </a:rPr>
              <a:t>Maksetaan Kelan kautta.</a:t>
            </a:r>
          </a:p>
          <a:p>
            <a:r>
              <a:rPr lang="fi-FI" dirty="0">
                <a:latin typeface="Open Sans"/>
              </a:rPr>
              <a:t>Määrä on 127,04 €/kk. ja se on verotonta.</a:t>
            </a:r>
          </a:p>
          <a:p>
            <a:r>
              <a:rPr lang="fi-FI" dirty="0">
                <a:latin typeface="Open Sans"/>
              </a:rPr>
              <a:t>Ei pienennä eläkkeensaajan asumistukea.</a:t>
            </a:r>
          </a:p>
          <a:p>
            <a:r>
              <a:rPr lang="fi-FI" dirty="0">
                <a:latin typeface="Open Sans"/>
              </a:rPr>
              <a:t>Maksetaan myös laitoshoidossa olevalle veteraanille, mutta se otetaan huomioon pitkäaikaishoidon maksussa, jonka laitos tai hyvinvointialue perii veteraanilta.</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25</a:t>
            </a:fld>
            <a:endParaRPr lang="fi-FI"/>
          </a:p>
        </p:txBody>
      </p:sp>
      <p:grpSp>
        <p:nvGrpSpPr>
          <p:cNvPr id="5" name="Ryhmä 4">
            <a:extLst>
              <a:ext uri="{FF2B5EF4-FFF2-40B4-BE49-F238E27FC236}">
                <a16:creationId xmlns:a16="http://schemas.microsoft.com/office/drawing/2014/main" id="{72509490-A160-4840-9683-EABBFF9A5CAE}"/>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DC0B5E17-A7A3-4B21-96E1-1D1FA586F478}"/>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2A690F03-A6AC-4DAF-A038-0419C96999C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BFAD3891-2C99-473F-B32E-8226AD8233B3}"/>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0718D774-6AB9-0C5D-2BB3-E74023A7A945}"/>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44835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6. Veteraanien kuntoutus</a:t>
            </a:r>
          </a:p>
          <a:p>
            <a:r>
              <a:rPr lang="fi-FI" dirty="0">
                <a:latin typeface="Open Sans"/>
              </a:rPr>
              <a:t>Kuntoutuksen määrä?</a:t>
            </a:r>
          </a:p>
          <a:p>
            <a:r>
              <a:rPr lang="fi-FI" dirty="0">
                <a:latin typeface="Open Sans"/>
              </a:rPr>
              <a:t>Kuka järjestää?</a:t>
            </a:r>
          </a:p>
          <a:p>
            <a:r>
              <a:rPr lang="fi-FI" dirty="0">
                <a:latin typeface="Open Sans"/>
              </a:rPr>
              <a:t>Kuntoutuksen muodot?</a:t>
            </a:r>
          </a:p>
          <a:p>
            <a:r>
              <a:rPr lang="fi-FI" dirty="0">
                <a:latin typeface="Open Sans"/>
              </a:rPr>
              <a:t>Kuntoutuksen rahoittaja?</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26</a:t>
            </a:fld>
            <a:endParaRPr lang="fi-FI"/>
          </a:p>
        </p:txBody>
      </p:sp>
      <p:grpSp>
        <p:nvGrpSpPr>
          <p:cNvPr id="5" name="Ryhmä 4">
            <a:extLst>
              <a:ext uri="{FF2B5EF4-FFF2-40B4-BE49-F238E27FC236}">
                <a16:creationId xmlns:a16="http://schemas.microsoft.com/office/drawing/2014/main" id="{E2A2705C-2D78-4BA5-B4CD-3C28CE6D72A0}"/>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E3F0F739-3047-4C56-9DB3-49E720C87B46}"/>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61B559FF-5CAA-446A-9CA3-129725256A9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B328B0C8-499B-7DE0-50E5-D0BC8B821F04}"/>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77851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lnSpcReduction="10000"/>
          </a:bodyPr>
          <a:lstStyle/>
          <a:p>
            <a:pPr marL="0" indent="0" rtl="0">
              <a:buNone/>
            </a:pPr>
            <a:r>
              <a:rPr lang="fi-FI" dirty="0">
                <a:latin typeface="Open Sans"/>
              </a:rPr>
              <a:t>6. Veteraanien kuntoutus</a:t>
            </a:r>
          </a:p>
          <a:p>
            <a:r>
              <a:rPr lang="fi-FI" dirty="0">
                <a:latin typeface="Open Sans"/>
              </a:rPr>
              <a:t>Laitoskuntoutusjakson pituus on pääsääntöisesti 10 vuorokautta. Kuntoutusjakson pituus on aina enintään 10 vuorokautta, kun kyseessä on toimintakykyluokan III rintamaveteraani. Kuntoutusjakson voi myös jaksottaa.</a:t>
            </a:r>
          </a:p>
          <a:p>
            <a:r>
              <a:rPr lang="fi-FI" dirty="0">
                <a:latin typeface="Open Sans"/>
              </a:rPr>
              <a:t>Jakso voi kuitenkin olla myös pidempi, jos rintamaveteraanin toimintakyky on sairauden tai vamman aiheuttaman häiriön vuoksi alentunut niin, että rintamaveteraanin toimintakykyluokka on 1 tai 2 ja tavoitteiden kannalta pidempi kuntoutusjakso on perusteltu. Tällöin jakson pituus on enintään neljä viikkoa.</a:t>
            </a:r>
          </a:p>
          <a:p>
            <a:r>
              <a:rPr lang="fi-FI" dirty="0">
                <a:latin typeface="Open Sans"/>
              </a:rPr>
              <a:t>Kuntoutus voidaan toteuttaa laitoskuntoutuksena, päiväkuntoutuksena tai avokuntoutuksena. Se voi olla myös tuettua kotikuntoutusta.</a:t>
            </a:r>
          </a:p>
          <a:p>
            <a:r>
              <a:rPr lang="fi-FI" dirty="0">
                <a:latin typeface="Open Sans"/>
              </a:rPr>
              <a:t>Päivä- tai muu avokuntoutus on ensisijainen kuntoutusmuoto silloin, kun se on kuntoutuksen tavoitteiden kannalta tarkoituksenmukaista.</a:t>
            </a:r>
          </a:p>
          <a:p>
            <a:pPr marL="457200" lvl="1" indent="0">
              <a:buNone/>
            </a:pPr>
            <a:r>
              <a:rPr lang="fi-FI" dirty="0">
                <a:latin typeface="Open Sans"/>
              </a:rPr>
              <a:t>			Jatkuu…</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27</a:t>
            </a:fld>
            <a:endParaRPr lang="fi-FI"/>
          </a:p>
        </p:txBody>
      </p:sp>
      <p:grpSp>
        <p:nvGrpSpPr>
          <p:cNvPr id="5" name="Ryhmä 4">
            <a:extLst>
              <a:ext uri="{FF2B5EF4-FFF2-40B4-BE49-F238E27FC236}">
                <a16:creationId xmlns:a16="http://schemas.microsoft.com/office/drawing/2014/main" id="{D355E3DD-40E3-47E7-9AC1-52EE51BB7845}"/>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5E355695-18C3-4D36-A8F9-5D098F1ABE8B}"/>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A65F4D2C-695D-465B-8693-0DEF945A8FA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C4210911-EC3B-497C-AB2C-5E54D1FD518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C96ABBCC-04B6-6437-C3AD-B47DB379145F}"/>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36283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6. Veteraanien kuntoutus</a:t>
            </a:r>
          </a:p>
          <a:p>
            <a:r>
              <a:rPr lang="fi-FI" dirty="0">
                <a:latin typeface="Open Sans"/>
              </a:rPr>
              <a:t>Rintamaveteraanille voidaan myös toteuttaa monimuotoinen kuntoutus esim. laitos- ja/tai avokuntoutuksena asetuksen ja määrärahan sallimissa rajoissa.</a:t>
            </a:r>
          </a:p>
          <a:p>
            <a:r>
              <a:rPr lang="fi-FI" dirty="0">
                <a:latin typeface="Open Sans"/>
              </a:rPr>
              <a:t>Kuntoutuksen lisäksi voidaan antaa jalkahoitoa enintään kolme kertaa vuodessa.</a:t>
            </a:r>
          </a:p>
          <a:p>
            <a:r>
              <a:rPr lang="fi-FI" dirty="0">
                <a:latin typeface="Open Sans"/>
              </a:rPr>
              <a:t>Päätöksen rintamaveteraanin kuntoutukseen hyväksymisestä tekee rintamaveteraanin hyvinvointialueen toimivaltainen toimielin tai viranhaltija (Laki rintamaveteraanien kuntoutuksesta (1184/1988) 3 §).</a:t>
            </a:r>
          </a:p>
          <a:p>
            <a:r>
              <a:rPr lang="fi-FI" dirty="0">
                <a:latin typeface="Open Sans"/>
              </a:rPr>
              <a:t>Rintamaveteraanille ja hänen puolisolleen ei aiheudu kuntoutuksesta kustannuksia.</a:t>
            </a:r>
          </a:p>
          <a:p>
            <a:r>
              <a:rPr lang="fi-FI" dirty="0">
                <a:latin typeface="Open Sans"/>
              </a:rPr>
              <a:t>Hyvinvointialue maksaa rintamaveteraanin kuntoutuskustannukset ja Kela korvaa kuntoutusmatkoista aiheutuvat kulut kokonaisuudessaan.</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28</a:t>
            </a:fld>
            <a:endParaRPr lang="fi-FI"/>
          </a:p>
        </p:txBody>
      </p:sp>
      <p:grpSp>
        <p:nvGrpSpPr>
          <p:cNvPr id="5" name="Ryhmä 4">
            <a:extLst>
              <a:ext uri="{FF2B5EF4-FFF2-40B4-BE49-F238E27FC236}">
                <a16:creationId xmlns:a16="http://schemas.microsoft.com/office/drawing/2014/main" id="{D355E3DD-40E3-47E7-9AC1-52EE51BB7845}"/>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5E355695-18C3-4D36-A8F9-5D098F1ABE8B}"/>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A65F4D2C-695D-465B-8693-0DEF945A8FA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C4210911-EC3B-497C-AB2C-5E54D1FD518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1C598F92-8BA6-0D64-C1A3-62D409D204D6}"/>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95757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7. Aviopuolison kuntoutusoikeus</a:t>
            </a:r>
          </a:p>
          <a:p>
            <a:r>
              <a:rPr lang="fi-FI" dirty="0">
                <a:latin typeface="Open Sans"/>
              </a:rPr>
              <a:t>Kuntoutuksen määrä ja ehdot?</a:t>
            </a:r>
          </a:p>
          <a:p>
            <a:r>
              <a:rPr lang="fi-FI" dirty="0">
                <a:latin typeface="Open Sans"/>
              </a:rPr>
              <a:t>Kuka järjestää?</a:t>
            </a:r>
          </a:p>
          <a:p>
            <a:r>
              <a:rPr lang="fi-FI" dirty="0">
                <a:latin typeface="Open Sans"/>
              </a:rPr>
              <a:t>Kuntoutuksen rahoittaja?</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29</a:t>
            </a:fld>
            <a:endParaRPr lang="fi-FI"/>
          </a:p>
        </p:txBody>
      </p:sp>
      <p:grpSp>
        <p:nvGrpSpPr>
          <p:cNvPr id="5" name="Ryhmä 4">
            <a:extLst>
              <a:ext uri="{FF2B5EF4-FFF2-40B4-BE49-F238E27FC236}">
                <a16:creationId xmlns:a16="http://schemas.microsoft.com/office/drawing/2014/main" id="{C528080F-59ED-41B3-9062-69E884D1A3CA}"/>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EFF83C1B-EE79-4D4B-B7D0-0B79D8D8FB57}"/>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96A6E691-0B0A-40EE-8574-BAE0B8B97C0C}"/>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D629EF17-E030-8F1F-41E8-D2A07A779139}"/>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09157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105980" y="28575"/>
            <a:ext cx="4305300" cy="6721472"/>
          </a:xfrm>
          <a:gradFill>
            <a:gsLst>
              <a:gs pos="1000">
                <a:schemeClr val="tx1">
                  <a:lumMod val="85000"/>
                  <a:lumOff val="15000"/>
                </a:schemeClr>
              </a:gs>
              <a:gs pos="100000">
                <a:schemeClr val="accent2">
                  <a:lumMod val="50000"/>
                </a:schemeClr>
              </a:gs>
            </a:gsLst>
          </a:gradFill>
        </p:spPr>
        <p:txBody>
          <a:bodyPr rtlCol="0"/>
          <a:lstStyle/>
          <a:p>
            <a:pPr algn="r" rtl="0"/>
            <a:r>
              <a:rPr lang="fi-FI" sz="4000" b="1" dirty="0"/>
              <a:t>Sotiemme veteraanien tukityö</a:t>
            </a:r>
            <a:endParaRPr lang="fi-FI" b="1" dirty="0">
              <a:solidFill>
                <a:srgbClr val="FF0000"/>
              </a:solidFill>
            </a:endParaRPr>
          </a:p>
        </p:txBody>
      </p:sp>
      <p:graphicFrame>
        <p:nvGraphicFramePr>
          <p:cNvPr id="10" name="Sisällön paikkamerkki 2" descr="Luettelon sisällön paikkamerkk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052814337"/>
              </p:ext>
            </p:extLst>
          </p:nvPr>
        </p:nvGraphicFramePr>
        <p:xfrm>
          <a:off x="4703802" y="400804"/>
          <a:ext cx="7488197" cy="6097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498000"/>
            <a:ext cx="838200" cy="360000"/>
          </a:xfrm>
        </p:spPr>
        <p:txBody>
          <a:bodyPr rtlCol="0"/>
          <a:lstStyle/>
          <a:p>
            <a:pPr rtl="0"/>
            <a:r>
              <a:rPr lang="fi-FI" dirty="0"/>
              <a:t>SIVU </a:t>
            </a:r>
            <a:fld id="{4A9B5881-4007-4345-955A-79C2656F0C49}" type="slidenum">
              <a:rPr lang="fi-FI" smtClean="0"/>
              <a:pPr rtl="0"/>
              <a:t>3</a:t>
            </a:fld>
            <a:endParaRPr lang="fi-FI" dirty="0"/>
          </a:p>
        </p:txBody>
      </p:sp>
      <p:sp>
        <p:nvSpPr>
          <p:cNvPr id="7" name="Suorakulmio 6"/>
          <p:cNvSpPr/>
          <p:nvPr/>
        </p:nvSpPr>
        <p:spPr>
          <a:xfrm>
            <a:off x="5712766" y="400803"/>
            <a:ext cx="5641034" cy="9590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i-FI"/>
          </a:p>
        </p:txBody>
      </p:sp>
      <p:grpSp>
        <p:nvGrpSpPr>
          <p:cNvPr id="12" name="Ryhmä 11">
            <a:extLst>
              <a:ext uri="{FF2B5EF4-FFF2-40B4-BE49-F238E27FC236}">
                <a16:creationId xmlns:a16="http://schemas.microsoft.com/office/drawing/2014/main" id="{89D57C3F-EBE5-455B-8D94-1DB19B1FC22E}"/>
              </a:ext>
            </a:extLst>
          </p:cNvPr>
          <p:cNvGrpSpPr/>
          <p:nvPr/>
        </p:nvGrpSpPr>
        <p:grpSpPr>
          <a:xfrm>
            <a:off x="8665430" y="6286258"/>
            <a:ext cx="2552123" cy="436421"/>
            <a:chOff x="6315641" y="5339945"/>
            <a:chExt cx="2552123" cy="436421"/>
          </a:xfrm>
        </p:grpSpPr>
        <p:sp>
          <p:nvSpPr>
            <p:cNvPr id="13" name="Tasakylkinen kolmio 12">
              <a:extLst>
                <a:ext uri="{FF2B5EF4-FFF2-40B4-BE49-F238E27FC236}">
                  <a16:creationId xmlns:a16="http://schemas.microsoft.com/office/drawing/2014/main" id="{D553231C-249B-4AA8-9653-63C6CDDBF7A2}"/>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4" name="Suorakulmio 13">
              <a:extLst>
                <a:ext uri="{FF2B5EF4-FFF2-40B4-BE49-F238E27FC236}">
                  <a16:creationId xmlns:a16="http://schemas.microsoft.com/office/drawing/2014/main" id="{6DA24011-6FCE-43D8-BBE6-AFB07703A009}"/>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Sisältö</a:t>
              </a:r>
            </a:p>
          </p:txBody>
        </p:sp>
      </p:grpSp>
      <p:sp>
        <p:nvSpPr>
          <p:cNvPr id="4" name="Tekstiruutu 3">
            <a:extLst>
              <a:ext uri="{FF2B5EF4-FFF2-40B4-BE49-F238E27FC236}">
                <a16:creationId xmlns:a16="http://schemas.microsoft.com/office/drawing/2014/main" id="{2A7A8BA6-A295-397E-A2E1-6B9FDD0EF68C}"/>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4070601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7. Aviopuolison kuntoutusoikeus</a:t>
            </a:r>
          </a:p>
          <a:p>
            <a:r>
              <a:rPr lang="fi-FI" dirty="0">
                <a:latin typeface="Open Sans"/>
              </a:rPr>
              <a:t>Rintamaveteraanin aviopuolisolla on mahdollisuus osallistua puolisonsa kanssa laitoskuntoutukseen.</a:t>
            </a:r>
          </a:p>
          <a:p>
            <a:r>
              <a:rPr lang="fi-FI" dirty="0">
                <a:latin typeface="Open Sans"/>
              </a:rPr>
              <a:t>Aviopuolisoiden kuntoutusjaksot tulee toteuttaa samanaikaisesti samassa kuntoutuslaitoksessa.</a:t>
            </a:r>
          </a:p>
          <a:p>
            <a:r>
              <a:rPr lang="fi-FI" dirty="0">
                <a:latin typeface="Open Sans"/>
              </a:rPr>
              <a:t>Aviopuolison kuntoutusjakson pituus on pääsääntöisesti enintään 10 vuorokautta, kuntoutusjaksojen pituudet ovat pääsääntöisesti yhtä pitkät.</a:t>
            </a:r>
          </a:p>
          <a:p>
            <a:r>
              <a:rPr lang="fi-FI" dirty="0">
                <a:latin typeface="Open Sans"/>
              </a:rPr>
              <a:t>Kuitenkin jos rintamaveteraanin kuntoutusjakson pituus on kahdesta neljään viikkoa, aviopuolison kuntoutusjakson pituus voi olla enintään 14 vuorokautta.</a:t>
            </a:r>
          </a:p>
          <a:p>
            <a:r>
              <a:rPr lang="fi-FI" dirty="0">
                <a:latin typeface="Open Sans"/>
              </a:rPr>
              <a:t>Aviopuolison kuntoutusjakso ei saa olla pidempi kuin rintamaveteraanin.</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30</a:t>
            </a:fld>
            <a:endParaRPr lang="fi-FI"/>
          </a:p>
        </p:txBody>
      </p:sp>
      <p:grpSp>
        <p:nvGrpSpPr>
          <p:cNvPr id="5" name="Ryhmä 4">
            <a:extLst>
              <a:ext uri="{FF2B5EF4-FFF2-40B4-BE49-F238E27FC236}">
                <a16:creationId xmlns:a16="http://schemas.microsoft.com/office/drawing/2014/main" id="{C062DA69-9054-4FF5-ABCF-6ECE6BDA5A28}"/>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90115206-3CA7-41DC-8CA0-FB8E3CA4EE7B}"/>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ECCF3204-1281-4085-A49B-E66F7EDAE2C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AE53E4BB-4B91-4B48-9582-92F97D75D238}"/>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3E710E85-AEDB-E3E3-2F2A-FBA427A991C2}"/>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66881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8. Kotona asumista tukevat palvelut</a:t>
            </a:r>
          </a:p>
          <a:p>
            <a:r>
              <a:rPr lang="fi-FI" dirty="0">
                <a:latin typeface="Open Sans"/>
              </a:rPr>
              <a:t>Mikä on niiden tavoite?</a:t>
            </a:r>
          </a:p>
          <a:p>
            <a:r>
              <a:rPr lang="fi-FI" dirty="0">
                <a:latin typeface="Open Sans"/>
              </a:rPr>
              <a:t>Kuka toimii palveluiden järjestäjänä?</a:t>
            </a:r>
          </a:p>
          <a:p>
            <a:r>
              <a:rPr lang="fi-FI" dirty="0">
                <a:latin typeface="Open Sans"/>
              </a:rPr>
              <a:t>Mitkä palvelut kuuluvat toteutettaviksi?</a:t>
            </a:r>
          </a:p>
          <a:p>
            <a:r>
              <a:rPr lang="fi-FI" dirty="0">
                <a:latin typeface="Open Sans"/>
              </a:rPr>
              <a:t>Miten palvelut rahoitetaan?</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31</a:t>
            </a:fld>
            <a:endParaRPr lang="fi-FI"/>
          </a:p>
        </p:txBody>
      </p:sp>
      <p:grpSp>
        <p:nvGrpSpPr>
          <p:cNvPr id="5" name="Ryhmä 4">
            <a:extLst>
              <a:ext uri="{FF2B5EF4-FFF2-40B4-BE49-F238E27FC236}">
                <a16:creationId xmlns:a16="http://schemas.microsoft.com/office/drawing/2014/main" id="{DFBF50E4-7250-468E-974F-DBA3410C935B}"/>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11229074-D28A-43B9-841E-1CD50183B646}"/>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75D23076-DC38-4796-A176-BAF77F041362}"/>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1CC04573-9EDC-C3B6-AE31-853664A813C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545032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8. Kotona asumista tukevat palvelut</a:t>
            </a:r>
          </a:p>
          <a:p>
            <a:r>
              <a:rPr lang="fi-FI" dirty="0">
                <a:latin typeface="Open Sans"/>
              </a:rPr>
              <a:t>Tavoitteena on tukea monipuolisesti rintamaveteraanin kotona selviytymistä. </a:t>
            </a:r>
          </a:p>
          <a:p>
            <a:r>
              <a:rPr lang="fi-FI" dirty="0">
                <a:latin typeface="Open Sans"/>
              </a:rPr>
              <a:t>Määrärahaa käytetään itsenäistä selviytymistä tukeviin palveluihin ja niistä aiheutuneiden kustannusten korvaamiseen.</a:t>
            </a:r>
          </a:p>
          <a:p>
            <a:r>
              <a:rPr lang="fi-FI" dirty="0">
                <a:latin typeface="Open Sans"/>
              </a:rPr>
              <a:t>Tulee perustua palvelutarpeen arviointiin</a:t>
            </a:r>
          </a:p>
          <a:p>
            <a:r>
              <a:rPr lang="fi-FI" dirty="0">
                <a:latin typeface="Open Sans"/>
              </a:rPr>
              <a:t>Veteraanin tuloja ei selvitetä, vaan palvelun tarve on ratkaiseva.</a:t>
            </a:r>
          </a:p>
          <a:p>
            <a:r>
              <a:rPr lang="fi-FI" dirty="0">
                <a:latin typeface="Open Sans"/>
              </a:rPr>
              <a:t>Hyvinvointialue toimii kotona asumista tukevien palveluiden vastuullisena järjestäjänä. </a:t>
            </a:r>
          </a:p>
          <a:p>
            <a:r>
              <a:rPr lang="fi-FI" dirty="0">
                <a:latin typeface="Open Sans"/>
              </a:rPr>
              <a:t>Hyvinvointialue voi tuottaa palvelut itse tai hankkia ne valitsemaltaan palveluntuottajalta, voidaan järjestää myös palveluseteliä hyväksi käyttäen.</a:t>
            </a:r>
          </a:p>
          <a:p>
            <a:r>
              <a:rPr lang="fi-FI" dirty="0">
                <a:latin typeface="Open Sans"/>
              </a:rPr>
              <a:t>Valtiokonttori rahoittaa palvelut </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32</a:t>
            </a:fld>
            <a:endParaRPr lang="fi-FI"/>
          </a:p>
        </p:txBody>
      </p:sp>
      <p:grpSp>
        <p:nvGrpSpPr>
          <p:cNvPr id="5" name="Ryhmä 4">
            <a:extLst>
              <a:ext uri="{FF2B5EF4-FFF2-40B4-BE49-F238E27FC236}">
                <a16:creationId xmlns:a16="http://schemas.microsoft.com/office/drawing/2014/main" id="{78D0173D-5BDB-42DE-9F29-68A5543A5A21}"/>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63C8585B-C190-4027-B5B5-C654776C6AF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8F42919E-364A-4D1B-8A63-64D570790A5E}"/>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03847E9B-6E96-4C04-8068-7882D944170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501361EE-3C00-FD54-83AE-946A11E2C496}"/>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92760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8. Kotona asumista tukevat palvelut</a:t>
            </a:r>
          </a:p>
          <a:p>
            <a:pPr marL="0" indent="0" rtl="0">
              <a:buNone/>
            </a:pPr>
            <a:r>
              <a:rPr lang="fi-FI" dirty="0">
                <a:latin typeface="Open Sans"/>
              </a:rPr>
              <a:t>Palveluiden piiriin kuuluvat seuraavat palvelut; </a:t>
            </a:r>
          </a:p>
          <a:p>
            <a:r>
              <a:rPr lang="fi-FI" dirty="0">
                <a:latin typeface="Open Sans"/>
              </a:rPr>
              <a:t>Ateriapalvelut, toteutetaan myös lounasseteleinä	</a:t>
            </a:r>
          </a:p>
          <a:p>
            <a:r>
              <a:rPr lang="fi-FI" dirty="0">
                <a:latin typeface="Open Sans"/>
              </a:rPr>
              <a:t>Kotipalvelut- ja kotihoito, joka sisältää kylvetys-, siivous-, ja vaatehuoltopalvelut, kotisairaanhoidon, jalkahoidon sekä saattohoidon kotona</a:t>
            </a:r>
          </a:p>
          <a:p>
            <a:r>
              <a:rPr lang="fi-FI" dirty="0">
                <a:latin typeface="Open Sans"/>
              </a:rPr>
              <a:t>Pihatyöt, joihin sisältyy nurmikon leikkuut, lumityöt, rännien puhdistus, puiden pilkkominen, jos se on ainut lämmitysmuoto</a:t>
            </a:r>
          </a:p>
          <a:p>
            <a:r>
              <a:rPr lang="fi-FI" dirty="0">
                <a:latin typeface="Open Sans"/>
              </a:rPr>
              <a:t>Tukikaiteiden asentaminen, luiskat portaisiin, kynnysten poistot</a:t>
            </a:r>
          </a:p>
          <a:p>
            <a:r>
              <a:rPr lang="fi-FI" dirty="0">
                <a:latin typeface="Open Sans"/>
              </a:rPr>
              <a:t>Kuljetuspalvelut asioinnilla käynteihin</a:t>
            </a:r>
          </a:p>
          <a:p>
            <a:pPr marL="0" indent="0" rtl="0">
              <a:buNone/>
            </a:pPr>
            <a:r>
              <a:rPr lang="fi-FI" dirty="0">
                <a:latin typeface="Open Sans"/>
              </a:rPr>
              <a:t>					Jatkuu…</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33</a:t>
            </a:fld>
            <a:endParaRPr lang="fi-FI"/>
          </a:p>
        </p:txBody>
      </p:sp>
      <p:grpSp>
        <p:nvGrpSpPr>
          <p:cNvPr id="5" name="Ryhmä 4">
            <a:extLst>
              <a:ext uri="{FF2B5EF4-FFF2-40B4-BE49-F238E27FC236}">
                <a16:creationId xmlns:a16="http://schemas.microsoft.com/office/drawing/2014/main" id="{78D0173D-5BDB-42DE-9F29-68A5543A5A21}"/>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63C8585B-C190-4027-B5B5-C654776C6AF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8F42919E-364A-4D1B-8A63-64D570790A5E}"/>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03847E9B-6E96-4C04-8068-7882D944170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21E5955C-2366-3286-3407-A35759B8F37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19069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8. Kotona asumista tukevat palvelut</a:t>
            </a:r>
          </a:p>
          <a:p>
            <a:pPr marL="0" indent="0" rtl="0">
              <a:buNone/>
            </a:pPr>
            <a:r>
              <a:rPr lang="fi-FI" dirty="0">
                <a:latin typeface="Open Sans"/>
              </a:rPr>
              <a:t>Palveluiden piiriin kuuluvat seuraavat palvelut; </a:t>
            </a:r>
          </a:p>
          <a:p>
            <a:r>
              <a:rPr lang="fi-FI" dirty="0">
                <a:latin typeface="Open Sans"/>
              </a:rPr>
              <a:t>Muut palvelut, kuten turvapuhelimet, apteekissa tapahtuva lääkkeiden annosjakelu, asiointi-, kauppa-, ja saattajapalvelut</a:t>
            </a:r>
          </a:p>
          <a:p>
            <a:r>
              <a:rPr lang="fi-FI" dirty="0">
                <a:latin typeface="Open Sans"/>
              </a:rPr>
              <a:t>Virkistysretket, joihin sisältyvät kuljetukset, ruoka- ja kahvitarjoilut sekä mahdollisten saattajien matkakulut</a:t>
            </a:r>
          </a:p>
          <a:p>
            <a:r>
              <a:rPr lang="fi-FI" dirty="0">
                <a:latin typeface="Open Sans"/>
              </a:rPr>
              <a:t>Omaishoidon tuki, joka sisältää omaishoitajan palkkiot, eläke- ja tapaturmavakuutusmaksut ja veteraanin hoidon omaishoitajan loman aikana.</a:t>
            </a:r>
          </a:p>
          <a:p>
            <a:r>
              <a:rPr lang="fi-FI" dirty="0">
                <a:latin typeface="Open Sans"/>
              </a:rPr>
              <a:t>Tuettu kotikuntoutus, joka voi olla lehtien lukua, kotiaskareiden tekemistä, esim. aterioiden valmistaminen, yhdessä rintamaveteraanin kanssa. Ulkoilu ja muu fyysistä toimintakykyä ylläpitävä toiminta. Toiminnan tulee olla suunnitelmallista ja tapahtua yhdessä kotihoidon tms. työntekijän kanssa.</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34</a:t>
            </a:fld>
            <a:endParaRPr lang="fi-FI"/>
          </a:p>
        </p:txBody>
      </p:sp>
      <p:grpSp>
        <p:nvGrpSpPr>
          <p:cNvPr id="5" name="Ryhmä 4">
            <a:extLst>
              <a:ext uri="{FF2B5EF4-FFF2-40B4-BE49-F238E27FC236}">
                <a16:creationId xmlns:a16="http://schemas.microsoft.com/office/drawing/2014/main" id="{78D0173D-5BDB-42DE-9F29-68A5543A5A21}"/>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63C8585B-C190-4027-B5B5-C654776C6AF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8F42919E-364A-4D1B-8A63-64D570790A5E}"/>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03847E9B-6E96-4C04-8068-7882D944170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34BE5F78-8510-F4C5-8E9A-B9432D9FA810}"/>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45010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9. Palvelutarpeen arviointi</a:t>
            </a:r>
          </a:p>
          <a:p>
            <a:r>
              <a:rPr lang="fi-FI" dirty="0">
                <a:latin typeface="Open Sans"/>
              </a:rPr>
              <a:t>Mikä laki ohjaa palvelutarpeen arviointia?</a:t>
            </a:r>
          </a:p>
          <a:p>
            <a:r>
              <a:rPr lang="fi-FI" dirty="0">
                <a:latin typeface="Open Sans"/>
              </a:rPr>
              <a:t>Lain tarkoitus?</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35</a:t>
            </a:fld>
            <a:endParaRPr lang="fi-FI"/>
          </a:p>
        </p:txBody>
      </p:sp>
      <p:grpSp>
        <p:nvGrpSpPr>
          <p:cNvPr id="5" name="Ryhmä 4">
            <a:extLst>
              <a:ext uri="{FF2B5EF4-FFF2-40B4-BE49-F238E27FC236}">
                <a16:creationId xmlns:a16="http://schemas.microsoft.com/office/drawing/2014/main" id="{D4CB764D-F5BE-41ED-A92B-03D5DBF044C7}"/>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C7BC7E12-6F6C-4D3A-85AF-E7DB617E1D7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09A9E649-89DD-450B-8C3E-4AF384CB9E68}"/>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F8191405-E720-023F-A5B1-C0585E1D20DB}"/>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963165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err="1">
                <a:latin typeface="Open Sans"/>
              </a:rPr>
              <a:t>Äläs</a:t>
            </a:r>
            <a:r>
              <a:rPr lang="fi-FI" dirty="0">
                <a:latin typeface="Open Sans"/>
              </a:rPr>
              <a:t> kurki vaan miettipä </a:t>
            </a:r>
            <a:r>
              <a:rPr lang="fi-FI" dirty="0" err="1">
                <a:latin typeface="Open Sans"/>
              </a:rPr>
              <a:t>ite</a:t>
            </a:r>
            <a:r>
              <a:rPr lang="fi-FI" dirty="0">
                <a:latin typeface="Open Sans"/>
              </a:rPr>
              <a:t>! </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36</a:t>
            </a:fld>
            <a:endParaRPr lang="fi-FI"/>
          </a:p>
        </p:txBody>
      </p:sp>
      <p:pic>
        <p:nvPicPr>
          <p:cNvPr id="5" name="Kuva 4" descr="Hymyilevät kasvot, ääriviiva tasaisella täytöllä">
            <a:extLst>
              <a:ext uri="{FF2B5EF4-FFF2-40B4-BE49-F238E27FC236}">
                <a16:creationId xmlns:a16="http://schemas.microsoft.com/office/drawing/2014/main" id="{9C216FC2-E441-4868-A8A3-1E5AEAF41FCD}"/>
              </a:ext>
            </a:extLst>
          </p:cNvPr>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4490" y="2734733"/>
            <a:ext cx="914400" cy="914400"/>
          </a:xfrm>
          <a:prstGeom prst="rect">
            <a:avLst/>
          </a:prstGeom>
        </p:spPr>
      </p:pic>
      <p:grpSp>
        <p:nvGrpSpPr>
          <p:cNvPr id="7" name="Ryhmä 6">
            <a:extLst>
              <a:ext uri="{FF2B5EF4-FFF2-40B4-BE49-F238E27FC236}">
                <a16:creationId xmlns:a16="http://schemas.microsoft.com/office/drawing/2014/main" id="{F2780D9C-A5DE-42F8-AD49-04C1811DFE7B}"/>
              </a:ext>
            </a:extLst>
          </p:cNvPr>
          <p:cNvGrpSpPr/>
          <p:nvPr/>
        </p:nvGrpSpPr>
        <p:grpSpPr>
          <a:xfrm>
            <a:off x="8665430" y="6286258"/>
            <a:ext cx="2552123" cy="436421"/>
            <a:chOff x="6315641" y="5339945"/>
            <a:chExt cx="2552123" cy="436421"/>
          </a:xfrm>
        </p:grpSpPr>
        <p:sp>
          <p:nvSpPr>
            <p:cNvPr id="8" name="Tasakylkinen kolmio 7">
              <a:extLst>
                <a:ext uri="{FF2B5EF4-FFF2-40B4-BE49-F238E27FC236}">
                  <a16:creationId xmlns:a16="http://schemas.microsoft.com/office/drawing/2014/main" id="{EC0B69FF-CC9B-4A04-8155-2233DDBE819D}"/>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9" name="Suorakulmio 8">
              <a:extLst>
                <a:ext uri="{FF2B5EF4-FFF2-40B4-BE49-F238E27FC236}">
                  <a16:creationId xmlns:a16="http://schemas.microsoft.com/office/drawing/2014/main" id="{074974E2-CA3C-438A-9AF5-0EAFFDDDA64C}"/>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11" name="Tekstiruutu 10">
            <a:extLst>
              <a:ext uri="{FF2B5EF4-FFF2-40B4-BE49-F238E27FC236}">
                <a16:creationId xmlns:a16="http://schemas.microsoft.com/office/drawing/2014/main" id="{F0BA6A09-A885-4FC7-9261-0B31AAE1CB95}"/>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40578BFB-6C97-190E-AFB1-07583832C2E5}"/>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897397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fontScale="92500" lnSpcReduction="10000"/>
          </a:bodyPr>
          <a:lstStyle/>
          <a:p>
            <a:pPr marL="0" indent="0" rtl="0">
              <a:buNone/>
            </a:pPr>
            <a:r>
              <a:rPr lang="fi-FI" dirty="0">
                <a:latin typeface="Open Sans"/>
              </a:rPr>
              <a:t>9. Palvelutarpeen arviointi</a:t>
            </a:r>
          </a:p>
          <a:p>
            <a:r>
              <a:rPr lang="fi-FI" dirty="0">
                <a:latin typeface="Open Sans"/>
              </a:rPr>
              <a:t>Laki ikääntyneen väestön toimintakyvyn tukemisesta sekä iäkkäiden sosiaali- ja terveyspalveluista.28.12.2012/980 </a:t>
            </a:r>
          </a:p>
          <a:p>
            <a:pPr marL="0" indent="0" rtl="0">
              <a:buNone/>
            </a:pPr>
            <a:r>
              <a:rPr lang="fi-FI" dirty="0">
                <a:latin typeface="Open Sans"/>
              </a:rPr>
              <a:t>Lain tarkoituksena on:</a:t>
            </a:r>
          </a:p>
          <a:p>
            <a:r>
              <a:rPr lang="fi-FI" dirty="0">
                <a:latin typeface="Open Sans"/>
              </a:rPr>
              <a:t>Tukea ikääntyneen väestön hyvinvointia, terveyttä, toimintakykyä ja itsenäistä suoriutumista.</a:t>
            </a:r>
          </a:p>
          <a:p>
            <a:r>
              <a:rPr lang="fi-FI" dirty="0">
                <a:latin typeface="Open Sans"/>
              </a:rPr>
              <a:t>Parantaa ikääntyneen väestön mahdollisuutta osallistua elinoloihinsa vaikuttavien päätösten valmisteluun ja tarvitsemiensa palvelujen kehittämiseen kunnassa.</a:t>
            </a:r>
          </a:p>
          <a:p>
            <a:r>
              <a:rPr lang="fi-FI" dirty="0">
                <a:latin typeface="Open Sans"/>
              </a:rPr>
              <a:t>Parantaa iäkkään henkilön mahdollisuutta saada laadukkaita sosiaali- ja terveyspalveluja sekä ohjausta muiden tarjolla olevien palvelujen käyttöön yksilöllisten tarpeittensa mukaisesti ja riittävän ajoissa silloin, kun hänen heikentynyt toimintakykynsä sitä edellyttää.</a:t>
            </a:r>
          </a:p>
          <a:p>
            <a:r>
              <a:rPr lang="fi-FI" dirty="0">
                <a:latin typeface="Open Sans"/>
              </a:rPr>
              <a:t>Vahvistaa iäkkään henkilön mahdollisuutta vaikuttaa hänelle järjestettävien sosiaali- ja terveyspalvelujen sisältöön ja toteuttamistapaan sekä osaltaan päättää niitä koskevista valinnoista.</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37</a:t>
            </a:fld>
            <a:endParaRPr lang="fi-FI"/>
          </a:p>
        </p:txBody>
      </p:sp>
      <p:grpSp>
        <p:nvGrpSpPr>
          <p:cNvPr id="5" name="Ryhmä 4">
            <a:extLst>
              <a:ext uri="{FF2B5EF4-FFF2-40B4-BE49-F238E27FC236}">
                <a16:creationId xmlns:a16="http://schemas.microsoft.com/office/drawing/2014/main" id="{7C83F2C8-1670-4E0E-8815-B6A4A3A0606B}"/>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E031574A-9639-4643-98F4-2547867A608E}"/>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BAB29FCF-0FB0-4908-88E9-0282479369E5}"/>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55C3B3FB-5F9A-4303-B388-288B52DF2C39}"/>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24F1B392-78A6-9130-121B-1DF304823C84}"/>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716530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0"/>
            <a:ext cx="4297680" cy="6721475"/>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653279" y="480174"/>
            <a:ext cx="6434767" cy="5873795"/>
          </a:xfrm>
        </p:spPr>
        <p:txBody>
          <a:bodyPr rtlCol="0">
            <a:normAutofit/>
          </a:bodyPr>
          <a:lstStyle/>
          <a:p>
            <a:pPr marL="0" indent="0" rtl="0">
              <a:buNone/>
            </a:pPr>
            <a:r>
              <a:rPr lang="fi-FI" dirty="0">
                <a:latin typeface="Open Sans"/>
              </a:rPr>
              <a:t>10. Tammenlehvän Perinneliiton ja -alueiden kautta haettavat avustukset</a:t>
            </a:r>
          </a:p>
          <a:p>
            <a:r>
              <a:rPr lang="fi-FI" dirty="0">
                <a:latin typeface="Open Sans"/>
              </a:rPr>
              <a:t>Mihin avustuksia voi hakea?</a:t>
            </a:r>
          </a:p>
          <a:p>
            <a:r>
              <a:rPr lang="fi-FI" dirty="0">
                <a:latin typeface="Open Sans"/>
              </a:rPr>
              <a:t>Mitkä ovat avustusten kriteerit?</a:t>
            </a:r>
          </a:p>
          <a:p>
            <a:r>
              <a:rPr lang="fi-FI" dirty="0">
                <a:latin typeface="Open Sans"/>
              </a:rPr>
              <a:t>Miten avustuksia haetaan?</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38</a:t>
            </a:fld>
            <a:endParaRPr lang="fi-FI"/>
          </a:p>
        </p:txBody>
      </p:sp>
      <p:grpSp>
        <p:nvGrpSpPr>
          <p:cNvPr id="5" name="Ryhmä 4">
            <a:extLst>
              <a:ext uri="{FF2B5EF4-FFF2-40B4-BE49-F238E27FC236}">
                <a16:creationId xmlns:a16="http://schemas.microsoft.com/office/drawing/2014/main" id="{1A303835-7729-48E1-B1F2-853AF74F8BA1}"/>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818FE3B5-9313-4210-B436-003C865DC5C2}"/>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C5382511-A4B3-4A73-8082-BE46B76E329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D66918A7-3481-DBCF-DB79-EDB8B24BE71D}"/>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4269607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10. Tammenlehvän Perinneliiton ja -alueiden kautta haettavat avustukset</a:t>
            </a:r>
          </a:p>
          <a:p>
            <a:r>
              <a:rPr lang="fi-FI" dirty="0">
                <a:latin typeface="Open Sans"/>
              </a:rPr>
              <a:t>Vähävarainen, ylimääräistä rintamalisää saava, Tammenlehvän Perinneliiton jäsenyhdistykseen  kuuluva veteraani, hänen puolisonsa tai veteraanin leski voi hakea taloudellista avustusta liittojen kautta. </a:t>
            </a:r>
          </a:p>
          <a:p>
            <a:r>
              <a:rPr lang="fi-FI" dirty="0">
                <a:latin typeface="Open Sans"/>
              </a:rPr>
              <a:t>Tuloraja on 1 800 euroa/kk.</a:t>
            </a:r>
          </a:p>
          <a:p>
            <a:r>
              <a:rPr lang="fi-FI" dirty="0">
                <a:latin typeface="Open Sans"/>
              </a:rPr>
              <a:t>Hakemukseen on liitettävä verotodistus tai Kelan todistus ylimääräisestä rintamalisästä sekä kuitit niistä kuluista, joihin avustusta haetaan.</a:t>
            </a:r>
          </a:p>
          <a:p>
            <a:r>
              <a:rPr lang="fi-FI" dirty="0">
                <a:latin typeface="Open Sans"/>
              </a:rPr>
              <a:t>Myönnetään lääke- ja hoitokulujen omavastuuosuuksiin, apuvälineisiin ja kotona asumista tukeviin kodin muutostöihin sekä avo- ja laitoskuntoutukseen, lisäksi energiakustannuksiin.</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39</a:t>
            </a:fld>
            <a:endParaRPr lang="fi-FI"/>
          </a:p>
        </p:txBody>
      </p:sp>
      <p:grpSp>
        <p:nvGrpSpPr>
          <p:cNvPr id="5" name="Ryhmä 4">
            <a:extLst>
              <a:ext uri="{FF2B5EF4-FFF2-40B4-BE49-F238E27FC236}">
                <a16:creationId xmlns:a16="http://schemas.microsoft.com/office/drawing/2014/main" id="{97BB6105-CCB4-429F-91BB-7929875A152A}"/>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48478776-B153-4DF7-98D0-D0875E89AD20}"/>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518FD5F2-E1B6-4602-9C3B-8BF894D0983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758C84AF-F9D0-41E6-BA78-838367171023}"/>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EB2E95FD-AC5D-0232-1ECA-D5D14394E73D}"/>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417163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A6A4B49-27C8-46B6-8B11-AD7E8F615E2C}"/>
              </a:ext>
            </a:extLst>
          </p:cNvPr>
          <p:cNvSpPr>
            <a:spLocks noGrp="1"/>
          </p:cNvSpPr>
          <p:nvPr>
            <p:ph idx="1"/>
          </p:nvPr>
        </p:nvSpPr>
        <p:spPr>
          <a:xfrm>
            <a:off x="581246" y="1440055"/>
            <a:ext cx="7672676" cy="4921420"/>
          </a:xfrm>
        </p:spPr>
        <p:txBody>
          <a:bodyPr rtlCol="0">
            <a:normAutofit lnSpcReduction="10000"/>
          </a:bodyPr>
          <a:lstStyle/>
          <a:p>
            <a:pPr rtl="0"/>
            <a:r>
              <a:rPr lang="fi-FI" dirty="0"/>
              <a:t>Sotasukupolven toiminnan ansiosta Suomi säilytti itsenäisyytensä.</a:t>
            </a:r>
          </a:p>
          <a:p>
            <a:pPr rtl="0"/>
            <a:r>
              <a:rPr lang="fi-FI" dirty="0"/>
              <a:t>Arvokkain osa veteraanien perinnöstä jälkipolville on vapaa ja vauras Suomi</a:t>
            </a:r>
            <a:r>
              <a:rPr lang="fi-FI" noProof="1"/>
              <a:t>.</a:t>
            </a:r>
          </a:p>
          <a:p>
            <a:pPr rtl="0"/>
            <a:r>
              <a:rPr lang="fi-FI" noProof="1"/>
              <a:t>Perintöön kuuluu myös sodan jälkeen tehty valtavan suuri jälleenrakennustyö. </a:t>
            </a:r>
          </a:p>
          <a:p>
            <a:pPr rtl="0"/>
            <a:r>
              <a:rPr lang="fi-FI" noProof="1"/>
              <a:t>Veteraanien perintö on määritelty 2003 perustetun Tammenlehvän Perinneliiton perustamisasiakirjassa:</a:t>
            </a:r>
          </a:p>
          <a:p>
            <a:pPr marL="457200" indent="-457200" rtl="0">
              <a:buFont typeface="+mj-lt"/>
              <a:buAutoNum type="arabicPeriod"/>
            </a:pPr>
            <a:r>
              <a:rPr lang="fi-FI" noProof="1"/>
              <a:t>Sotiemme veteraanien teot ja saavutukset sodan ja rauhan aikana ovat arvokas osa itsenäisen Suomen historiaa.</a:t>
            </a:r>
          </a:p>
          <a:p>
            <a:pPr marL="457200" indent="-457200" rtl="0">
              <a:buFont typeface="+mj-lt"/>
              <a:buAutoNum type="arabicPeriod"/>
            </a:pPr>
            <a:r>
              <a:rPr lang="fi-FI" noProof="1"/>
              <a:t>Veteraanien sanoma tuleville sukupolville on, että pienikin kansa voi puolustaa menestyksellisesti itsenäisyyttään ja vapauttaan.</a:t>
            </a:r>
          </a:p>
          <a:p>
            <a:pPr marL="457200" indent="-457200" rtl="0">
              <a:buFont typeface="+mj-lt"/>
              <a:buAutoNum type="arabicPeriod"/>
            </a:pPr>
            <a:r>
              <a:rPr lang="fi-FI" noProof="1"/>
              <a:t>Sotiemme aikainen sukupolvi luotti kansojen välisten ristiriitojen ratkaisemiseen neuvottelemalla. Se joutui kuitenkin asein puolustamaan kansamme olemassaoloa äärimmäisen uhan edessä.</a:t>
            </a:r>
          </a:p>
          <a:p>
            <a:pPr marL="457200" indent="-457200" rtl="0">
              <a:buFont typeface="+mj-lt"/>
              <a:buAutoNum type="arabicPeriod"/>
            </a:pPr>
            <a:r>
              <a:rPr lang="fi-FI" noProof="1"/>
              <a:t>Veteraanien teot itsenäisyyden ja kansanvaltaisen järjestelmämme säilyttämiseksi ovat vapaan, vauraan Suomen perusta.</a:t>
            </a:r>
          </a:p>
        </p:txBody>
      </p:sp>
      <p:sp>
        <p:nvSpPr>
          <p:cNvPr id="4" name="Dian numeron paikkamerkki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fi-FI" dirty="0"/>
              <a:t>SIVU </a:t>
            </a:r>
            <a:fld id="{4A9B5881-4007-4345-955A-79C2656F0C49}" type="slidenum">
              <a:rPr lang="fi-FI" smtClean="0"/>
              <a:pPr rtl="0"/>
              <a:t>4</a:t>
            </a:fld>
            <a:endParaRPr lang="fi-FI" dirty="0"/>
          </a:p>
        </p:txBody>
      </p:sp>
      <p:grpSp>
        <p:nvGrpSpPr>
          <p:cNvPr id="13" name="Ryhmä 12">
            <a:extLst>
              <a:ext uri="{FF2B5EF4-FFF2-40B4-BE49-F238E27FC236}">
                <a16:creationId xmlns:a16="http://schemas.microsoft.com/office/drawing/2014/main" id="{E23C4913-2FF5-4DB5-8C3D-CDE1A877D1FF}"/>
              </a:ext>
            </a:extLst>
          </p:cNvPr>
          <p:cNvGrpSpPr/>
          <p:nvPr/>
        </p:nvGrpSpPr>
        <p:grpSpPr>
          <a:xfrm>
            <a:off x="8434676" y="1440056"/>
            <a:ext cx="3176078" cy="4164613"/>
            <a:chOff x="0" y="0"/>
            <a:chExt cx="3286125" cy="4351338"/>
          </a:xfrm>
        </p:grpSpPr>
        <p:sp>
          <p:nvSpPr>
            <p:cNvPr id="15" name="Suorakulmio 14">
              <a:extLst>
                <a:ext uri="{FF2B5EF4-FFF2-40B4-BE49-F238E27FC236}">
                  <a16:creationId xmlns:a16="http://schemas.microsoft.com/office/drawing/2014/main" id="{8D043A41-EEF3-45EE-938C-C12B8DF83EE3}"/>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6" name="Tekstiruutu 15">
              <a:extLst>
                <a:ext uri="{FF2B5EF4-FFF2-40B4-BE49-F238E27FC236}">
                  <a16:creationId xmlns:a16="http://schemas.microsoft.com/office/drawing/2014/main" id="{01369337-19B1-4BD2-88C7-A3C5DED1A315}"/>
                </a:ext>
              </a:extLst>
            </p:cNvPr>
            <p:cNvSpPr txBox="1"/>
            <p:nvPr/>
          </p:nvSpPr>
          <p:spPr>
            <a:xfrm>
              <a:off x="0" y="1670752"/>
              <a:ext cx="3286125"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dirty="0">
                <a:solidFill>
                  <a:schemeClr val="bg1"/>
                </a:solidFill>
              </a:endParaRPr>
            </a:p>
            <a:p>
              <a:pPr marL="0" lvl="0" indent="0" algn="l" defTabSz="889000" rtl="0">
                <a:lnSpc>
                  <a:spcPct val="90000"/>
                </a:lnSpc>
                <a:spcBef>
                  <a:spcPct val="0"/>
                </a:spcBef>
                <a:spcAft>
                  <a:spcPct val="35000"/>
                </a:spcAft>
                <a:buNone/>
              </a:pPr>
              <a:endParaRPr lang="fi-FI" sz="2000" dirty="0">
                <a:solidFill>
                  <a:schemeClr val="bg1"/>
                </a:solidFill>
              </a:endParaRPr>
            </a:p>
            <a:p>
              <a:pPr marL="0" lvl="0" indent="0" algn="l" defTabSz="889000" rtl="0">
                <a:lnSpc>
                  <a:spcPct val="90000"/>
                </a:lnSpc>
                <a:spcBef>
                  <a:spcPct val="0"/>
                </a:spcBef>
                <a:spcAft>
                  <a:spcPct val="35000"/>
                </a:spcAft>
                <a:buNone/>
              </a:pPr>
              <a:r>
                <a:rPr lang="fi-FI" sz="2000" kern="1200" dirty="0">
                  <a:solidFill>
                    <a:schemeClr val="bg1"/>
                  </a:solidFill>
                </a:rPr>
                <a:t>Tietoa Tammenlehvän Perinneliitosta</a:t>
              </a:r>
              <a:endParaRPr lang="fi-FI" sz="2000" kern="1200" noProof="1">
                <a:solidFill>
                  <a:schemeClr val="bg1"/>
                </a:solidFill>
              </a:endParaRPr>
            </a:p>
            <a:p>
              <a:pPr marL="0" lvl="0" indent="0" algn="l" defTabSz="889000" rtl="0">
                <a:lnSpc>
                  <a:spcPct val="90000"/>
                </a:lnSpc>
                <a:spcBef>
                  <a:spcPct val="0"/>
                </a:spcBef>
                <a:spcAft>
                  <a:spcPct val="35000"/>
                </a:spcAft>
                <a:buNone/>
              </a:pPr>
              <a:r>
                <a:rPr lang="fi-FI" sz="1600" kern="1200" noProof="1">
                  <a:solidFill>
                    <a:schemeClr val="bg1"/>
                  </a:solidFill>
                  <a:hlinkClick r:id="rId3"/>
                </a:rPr>
                <a:t>sotiemmeperinne.fi</a:t>
              </a:r>
              <a:endParaRPr lang="fi-FI" sz="1600" kern="1200" noProof="1">
                <a:solidFill>
                  <a:schemeClr val="bg1"/>
                </a:solidFill>
              </a:endParaRPr>
            </a:p>
          </p:txBody>
        </p:sp>
      </p:grpSp>
      <p:sp>
        <p:nvSpPr>
          <p:cNvPr id="7" name="Otsikko 6">
            <a:extLst>
              <a:ext uri="{FF2B5EF4-FFF2-40B4-BE49-F238E27FC236}">
                <a16:creationId xmlns:a16="http://schemas.microsoft.com/office/drawing/2014/main" id="{C14D482E-26C2-42B7-9E77-8A5BF5CA6477}"/>
              </a:ext>
            </a:extLst>
          </p:cNvPr>
          <p:cNvSpPr>
            <a:spLocks noGrp="1"/>
          </p:cNvSpPr>
          <p:nvPr>
            <p:ph type="title"/>
          </p:nvPr>
        </p:nvSpPr>
        <p:spPr>
          <a:xfrm>
            <a:off x="838200" y="333987"/>
            <a:ext cx="6273800" cy="833663"/>
          </a:xfrm>
        </p:spPr>
        <p:txBody>
          <a:bodyPr/>
          <a:lstStyle/>
          <a:p>
            <a:r>
              <a:rPr lang="fi-FI" b="1" dirty="0"/>
              <a:t>Sotasukupolven merkitys</a:t>
            </a:r>
          </a:p>
        </p:txBody>
      </p:sp>
      <p:grpSp>
        <p:nvGrpSpPr>
          <p:cNvPr id="9" name="Ryhmä 8">
            <a:extLst>
              <a:ext uri="{FF2B5EF4-FFF2-40B4-BE49-F238E27FC236}">
                <a16:creationId xmlns:a16="http://schemas.microsoft.com/office/drawing/2014/main" id="{B015D044-2151-4B0D-B1A0-3C145D0997EE}"/>
              </a:ext>
            </a:extLst>
          </p:cNvPr>
          <p:cNvGrpSpPr/>
          <p:nvPr/>
        </p:nvGrpSpPr>
        <p:grpSpPr>
          <a:xfrm>
            <a:off x="8665430" y="6286258"/>
            <a:ext cx="2552123" cy="436421"/>
            <a:chOff x="6315641" y="5339945"/>
            <a:chExt cx="2552123" cy="436421"/>
          </a:xfrm>
        </p:grpSpPr>
        <p:sp>
          <p:nvSpPr>
            <p:cNvPr id="10" name="Tasakylkinen kolmio 9">
              <a:extLst>
                <a:ext uri="{FF2B5EF4-FFF2-40B4-BE49-F238E27FC236}">
                  <a16:creationId xmlns:a16="http://schemas.microsoft.com/office/drawing/2014/main" id="{A77A661A-E4D5-44CF-9B4B-46AD9430043C}"/>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1" name="Suorakulmio 10">
              <a:extLst>
                <a:ext uri="{FF2B5EF4-FFF2-40B4-BE49-F238E27FC236}">
                  <a16:creationId xmlns:a16="http://schemas.microsoft.com/office/drawing/2014/main" id="{0F05DA8B-2499-45CB-8E4D-8397045B7E74}"/>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Sotasukupolven merkitys</a:t>
              </a:r>
            </a:p>
          </p:txBody>
        </p:sp>
      </p:grpSp>
      <p:pic>
        <p:nvPicPr>
          <p:cNvPr id="5" name="Kuva 4">
            <a:extLst>
              <a:ext uri="{FF2B5EF4-FFF2-40B4-BE49-F238E27FC236}">
                <a16:creationId xmlns:a16="http://schemas.microsoft.com/office/drawing/2014/main" id="{45D1252C-D5AF-7C1E-3961-2CDC4B00C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6048" y="1167650"/>
            <a:ext cx="3930134" cy="2679041"/>
          </a:xfrm>
          <a:prstGeom prst="rect">
            <a:avLst/>
          </a:prstGeom>
        </p:spPr>
      </p:pic>
      <p:sp>
        <p:nvSpPr>
          <p:cNvPr id="6" name="Tekstiruutu 5">
            <a:extLst>
              <a:ext uri="{FF2B5EF4-FFF2-40B4-BE49-F238E27FC236}">
                <a16:creationId xmlns:a16="http://schemas.microsoft.com/office/drawing/2014/main" id="{3A6F01A5-4BBB-206F-DB2E-8AAF5D8BDD8D}"/>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623707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dirty="0">
                <a:latin typeface="Open Sans"/>
              </a:rPr>
              <a:t>10. Tammenlehvän Perinneliiton ja -alueiden kautta haettavat avustukset</a:t>
            </a:r>
          </a:p>
          <a:p>
            <a:r>
              <a:rPr lang="fi-FI" dirty="0">
                <a:latin typeface="Open Sans"/>
              </a:rPr>
              <a:t>Keskimäärin noin 100–1000 euroa riippuen aiheutuneista kustannuksista.</a:t>
            </a:r>
          </a:p>
          <a:p>
            <a:r>
              <a:rPr lang="fi-FI" dirty="0">
                <a:latin typeface="Open Sans"/>
              </a:rPr>
              <a:t>Avustusta voi saada Sotaveteraaniliiton perinne- ja tukisäätiön, Turvallisuuden tuki- säätiön, </a:t>
            </a:r>
            <a:r>
              <a:rPr lang="fi-FI" dirty="0" err="1">
                <a:latin typeface="Open Sans"/>
              </a:rPr>
              <a:t>Eileen</a:t>
            </a:r>
            <a:r>
              <a:rPr lang="fi-FI" dirty="0">
                <a:latin typeface="Open Sans"/>
              </a:rPr>
              <a:t> Starckjohann ja </a:t>
            </a:r>
            <a:r>
              <a:rPr lang="fi-FI" dirty="0" err="1">
                <a:latin typeface="Open Sans"/>
              </a:rPr>
              <a:t>Thelma</a:t>
            </a:r>
            <a:r>
              <a:rPr lang="fi-FI" dirty="0">
                <a:latin typeface="Open Sans"/>
              </a:rPr>
              <a:t> Starckjohann-Bruun säätiön sekä Kaatuneiden Muistosäätiön myöntämistä varoista tai veteraanikeräyksen tuotosta.</a:t>
            </a:r>
          </a:p>
          <a:p>
            <a:r>
              <a:rPr lang="fi-FI" dirty="0">
                <a:latin typeface="Open Sans"/>
              </a:rPr>
              <a:t>Haetaan yhdistysten sosiaalineuvojien tai veteraaniyhteyshenkilöiden kautta. </a:t>
            </a:r>
          </a:p>
          <a:p>
            <a:r>
              <a:rPr lang="fi-FI" dirty="0">
                <a:latin typeface="Open Sans"/>
              </a:rPr>
              <a:t>Hakemuslomake on tulostettavissa </a:t>
            </a:r>
            <a:r>
              <a:rPr lang="fi-FI" dirty="0">
                <a:latin typeface="Open Sans"/>
                <a:hlinkClick r:id="rId3"/>
              </a:rPr>
              <a:t>sotiemmeperinne.fi/veteraaneille</a:t>
            </a:r>
            <a:r>
              <a:rPr lang="fi-FI" dirty="0">
                <a:latin typeface="Open Sans"/>
              </a:rPr>
              <a:t> </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40</a:t>
            </a:fld>
            <a:endParaRPr lang="fi-FI"/>
          </a:p>
        </p:txBody>
      </p:sp>
      <p:grpSp>
        <p:nvGrpSpPr>
          <p:cNvPr id="5" name="Ryhmä 4">
            <a:extLst>
              <a:ext uri="{FF2B5EF4-FFF2-40B4-BE49-F238E27FC236}">
                <a16:creationId xmlns:a16="http://schemas.microsoft.com/office/drawing/2014/main" id="{97BB6105-CCB4-429F-91BB-7929875A152A}"/>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48478776-B153-4DF7-98D0-D0875E89AD20}"/>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518FD5F2-E1B6-4602-9C3B-8BF894D0983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758C84AF-F9D0-41E6-BA78-838367171023}"/>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82805D18-374B-84F0-FD9C-B50398408211}"/>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966072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11. Mikä on veteraanin lesken määritelmä?</a:t>
            </a:r>
          </a:p>
          <a:p>
            <a:pPr marL="0" indent="0">
              <a:buNone/>
            </a:pPr>
            <a:endParaRPr lang="fi-FI" dirty="0">
              <a:latin typeface="Open Sans"/>
            </a:endParaRPr>
          </a:p>
          <a:p>
            <a:pPr marL="0" indent="0">
              <a:buNone/>
            </a:pPr>
            <a:r>
              <a:rPr lang="fi-FI" dirty="0">
                <a:latin typeface="Open Sans"/>
              </a:rPr>
              <a:t>	PS. jos tiedät oikein, saat 100 pistettä!</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41</a:t>
            </a:fld>
            <a:endParaRPr lang="fi-FI"/>
          </a:p>
        </p:txBody>
      </p:sp>
      <p:grpSp>
        <p:nvGrpSpPr>
          <p:cNvPr id="5" name="Ryhmä 4">
            <a:extLst>
              <a:ext uri="{FF2B5EF4-FFF2-40B4-BE49-F238E27FC236}">
                <a16:creationId xmlns:a16="http://schemas.microsoft.com/office/drawing/2014/main" id="{7772F252-DF08-4C78-BC31-896A6A18BECE}"/>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93E7AC7F-9087-4D73-82BD-E36C23E0F180}"/>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6278A225-73D1-4C4C-BF03-8F99D8F4C1EA}"/>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A789BB4D-C9E6-492A-7340-5622F35ED7AF}"/>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569563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11. Mikä veteraanin lesken määritelmä?</a:t>
            </a:r>
          </a:p>
          <a:p>
            <a:pPr marL="0" indent="0">
              <a:buNone/>
            </a:pPr>
            <a:endParaRPr lang="fi-FI" dirty="0">
              <a:latin typeface="Open Sans"/>
            </a:endParaRPr>
          </a:p>
          <a:p>
            <a:r>
              <a:rPr lang="fi-FI" dirty="0">
                <a:latin typeface="Open Sans"/>
              </a:rPr>
              <a:t>Veteraanin leski on ollut avioliitossa rintamasotilastunnuksen tai rintamatunnuksen omaavan miehen tai rintamapalvelustunnuksen omaavan naisen kanssa, jonka puoliso on kuollut avioliiton voimassa ollessa.</a:t>
            </a:r>
          </a:p>
          <a:p>
            <a:r>
              <a:rPr lang="fi-FI" dirty="0">
                <a:latin typeface="Open Sans"/>
              </a:rPr>
              <a:t>Veteraanin lesken statuksen edellytyksenä on, että avioliitto on solmittu vähintään kolme vuotta ennen veteraanin kuolemaa ja leski ei ole avioitunut uudelleen.</a:t>
            </a:r>
          </a:p>
          <a:p>
            <a:pPr marL="0" indent="0">
              <a:buNone/>
            </a:pPr>
            <a:endParaRPr lang="fi-FI" dirty="0">
              <a:latin typeface="Open Sans"/>
            </a:endParaRPr>
          </a:p>
          <a:p>
            <a:pPr marL="0" indent="0">
              <a:buNone/>
            </a:pPr>
            <a:r>
              <a:rPr lang="fi-FI" dirty="0">
                <a:latin typeface="Open Sans"/>
              </a:rPr>
              <a:t>	</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42</a:t>
            </a:fld>
            <a:endParaRPr lang="fi-FI"/>
          </a:p>
        </p:txBody>
      </p:sp>
      <p:grpSp>
        <p:nvGrpSpPr>
          <p:cNvPr id="5" name="Ryhmä 4">
            <a:extLst>
              <a:ext uri="{FF2B5EF4-FFF2-40B4-BE49-F238E27FC236}">
                <a16:creationId xmlns:a16="http://schemas.microsoft.com/office/drawing/2014/main" id="{BB7156D3-92A3-4C47-BCEF-3C5A717AED50}"/>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597FE8C8-D3CE-41F1-8DF8-FD1DED13C65D}"/>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3B4A920A-373D-4406-AEFB-CC5BD23F98F8}"/>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EF7C7A6A-B906-4D2B-8FC4-49081ED475AF}"/>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A3D6165C-64BE-4170-855B-9D91ED4ABEB1}"/>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800762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12. Mistä veteraanien määrä on selvitettävissä?</a:t>
            </a:r>
          </a:p>
          <a:p>
            <a:r>
              <a:rPr lang="fi-FI" dirty="0">
                <a:latin typeface="Open Sans"/>
              </a:rPr>
              <a:t>Selvitä mikä on veteraanien määrä valtakunnallisesti</a:t>
            </a:r>
          </a:p>
          <a:p>
            <a:pPr marL="0" indent="0">
              <a:buNone/>
            </a:pPr>
            <a:endParaRPr lang="fi-FI" dirty="0">
              <a:latin typeface="Open Sans"/>
            </a:endParaRPr>
          </a:p>
          <a:p>
            <a:pPr marL="0" indent="0">
              <a:buNone/>
            </a:pPr>
            <a:endParaRPr lang="fi-FI" dirty="0">
              <a:latin typeface="Open Sans"/>
            </a:endParaRP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43</a:t>
            </a:fld>
            <a:endParaRPr lang="fi-FI"/>
          </a:p>
        </p:txBody>
      </p:sp>
      <p:grpSp>
        <p:nvGrpSpPr>
          <p:cNvPr id="5" name="Ryhmä 4">
            <a:extLst>
              <a:ext uri="{FF2B5EF4-FFF2-40B4-BE49-F238E27FC236}">
                <a16:creationId xmlns:a16="http://schemas.microsoft.com/office/drawing/2014/main" id="{243C201E-AABB-4087-BB6F-F996D1A7017C}"/>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8E796FB1-2FC1-4147-9CEA-FF7B64A1E610}"/>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CB80D0B5-EAE6-4EC6-B249-01AE5DF73A34}"/>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2B6547A8-6267-1F4D-DBE1-BFB6FE45C0D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194791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12. Mistä veteraanien määrä on selvitettävissä?</a:t>
            </a:r>
          </a:p>
          <a:p>
            <a:r>
              <a:rPr lang="fi-FI" dirty="0">
                <a:latin typeface="Open Sans"/>
              </a:rPr>
              <a:t>Tiedon saa </a:t>
            </a:r>
            <a:r>
              <a:rPr lang="fi-FI" dirty="0" err="1">
                <a:latin typeface="Open Sans"/>
              </a:rPr>
              <a:t>KELA:n</a:t>
            </a:r>
            <a:r>
              <a:rPr lang="fi-FI" dirty="0">
                <a:latin typeface="Open Sans"/>
              </a:rPr>
              <a:t> tilastoista</a:t>
            </a:r>
          </a:p>
          <a:p>
            <a:r>
              <a:rPr lang="fi-FI" dirty="0">
                <a:latin typeface="Open Sans"/>
              </a:rPr>
              <a:t>Hae tilastosta siten, että etuuslajina on rintamalisät   </a:t>
            </a:r>
          </a:p>
          <a:p>
            <a:r>
              <a:rPr lang="fi-FI" dirty="0">
                <a:solidFill>
                  <a:schemeClr val="accent3"/>
                </a:solidFill>
                <a:latin typeface="Open Sans"/>
                <a:hlinkClick r:id="rId3">
                  <a:extLst>
                    <a:ext uri="{A12FA001-AC4F-418D-AE19-62706E023703}">
                      <ahyp:hlinkClr xmlns:ahyp="http://schemas.microsoft.com/office/drawing/2018/hyperlinkcolor" val="tx"/>
                    </a:ext>
                  </a:extLst>
                </a:hlinkClick>
              </a:rPr>
              <a:t>KELA raportit</a:t>
            </a:r>
            <a:endParaRPr lang="fi-FI" dirty="0">
              <a:solidFill>
                <a:schemeClr val="accent3"/>
              </a:solidFill>
              <a:latin typeface="Open Sans"/>
            </a:endParaRPr>
          </a:p>
          <a:p>
            <a:endParaRPr lang="fi-FI" dirty="0">
              <a:latin typeface="Open Sans"/>
            </a:endParaRP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44</a:t>
            </a:fld>
            <a:endParaRPr lang="fi-FI"/>
          </a:p>
        </p:txBody>
      </p:sp>
      <p:grpSp>
        <p:nvGrpSpPr>
          <p:cNvPr id="5" name="Ryhmä 4">
            <a:extLst>
              <a:ext uri="{FF2B5EF4-FFF2-40B4-BE49-F238E27FC236}">
                <a16:creationId xmlns:a16="http://schemas.microsoft.com/office/drawing/2014/main" id="{20179C3C-B46F-4166-A4E0-2B84E2EFCDBB}"/>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FB300DFC-D73B-4279-BC68-4DE0E1DB1290}"/>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87CF5C20-368A-496D-A154-249968008AA8}"/>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DA4C8BDC-199B-4A02-B9E4-50B5126F1D23}"/>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DE998A00-7911-AC56-282A-1806349A178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92516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13. Miksi sotiemme veteraanit ovat erityisryhmä?</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45</a:t>
            </a:fld>
            <a:endParaRPr lang="fi-FI"/>
          </a:p>
        </p:txBody>
      </p:sp>
      <p:grpSp>
        <p:nvGrpSpPr>
          <p:cNvPr id="5" name="Ryhmä 4">
            <a:extLst>
              <a:ext uri="{FF2B5EF4-FFF2-40B4-BE49-F238E27FC236}">
                <a16:creationId xmlns:a16="http://schemas.microsoft.com/office/drawing/2014/main" id="{514AF867-10A4-4C1E-8505-629FD6CA49B5}"/>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A63127F0-5E27-4933-8C3F-8CD7A03A36E4}"/>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E0A81C6A-C62A-43AB-80F6-1368A63BA206}"/>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1A8D4318-CE83-AD98-653C-1205DD43B635}"/>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326450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a:buNone/>
            </a:pPr>
            <a:r>
              <a:rPr lang="fi-FI" dirty="0">
                <a:latin typeface="Open Sans"/>
              </a:rPr>
              <a:t>13. Miksi sotiemme veteraanit ovat erityisryhmä?</a:t>
            </a:r>
          </a:p>
          <a:p>
            <a:r>
              <a:rPr lang="fi-FI" dirty="0">
                <a:latin typeface="Open Sans"/>
              </a:rPr>
              <a:t>Kyseessä on erityisryhmä, jolle palveluja </a:t>
            </a:r>
            <a:r>
              <a:rPr lang="fi-FI">
                <a:latin typeface="Open Sans"/>
              </a:rPr>
              <a:t>myönnettäessä hyvinvointialue </a:t>
            </a:r>
            <a:r>
              <a:rPr lang="fi-FI" dirty="0">
                <a:latin typeface="Open Sans"/>
              </a:rPr>
              <a:t>ei voi antaa omia ohjeitaan, eikä soveltaa samoja kriteerejä kuin muihin ikääntyneisiin.</a:t>
            </a:r>
          </a:p>
          <a:p>
            <a:r>
              <a:rPr lang="fi-FI" dirty="0">
                <a:latin typeface="Open Sans"/>
              </a:rPr>
              <a:t>Palvelut perustuvat henkilökohtaisen palvelutarpeen arviointiin. </a:t>
            </a:r>
          </a:p>
          <a:p>
            <a:r>
              <a:rPr lang="fi-FI" dirty="0">
                <a:latin typeface="Open Sans"/>
              </a:rPr>
              <a:t>Rintamaveteraanien kotona asumista tukevat palvelut perustuvat lakiin rintamaveteraanien kuntoutuksesta (1184/1988) ja lakiin rintamaveteraanien kuntoutuksesta annetun lain muuttamisesta (54/2019) sekä asetukseen rintamaveteraanien kuntoutuksesta.  (1348/1988).</a:t>
            </a:r>
          </a:p>
          <a:p>
            <a:pPr marL="0" indent="0">
              <a:buNone/>
            </a:pPr>
            <a:endParaRPr lang="fi-FI" dirty="0">
              <a:latin typeface="Open Sans"/>
            </a:endParaRP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46</a:t>
            </a:fld>
            <a:endParaRPr lang="fi-FI"/>
          </a:p>
        </p:txBody>
      </p:sp>
      <p:grpSp>
        <p:nvGrpSpPr>
          <p:cNvPr id="5" name="Ryhmä 4">
            <a:extLst>
              <a:ext uri="{FF2B5EF4-FFF2-40B4-BE49-F238E27FC236}">
                <a16:creationId xmlns:a16="http://schemas.microsoft.com/office/drawing/2014/main" id="{1E8E38B7-13D7-4D53-81F8-66F249BB2BE0}"/>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9F70C30A-D61A-4D21-A4C2-AAB3E334A1C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C254EC7C-6491-430A-8CCC-9D4CBE3F630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B6D9F2BC-577A-425E-A1C0-7F7882819B34}"/>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5AAF69CD-412B-668D-3C73-06004624E6E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820437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663440" y="254000"/>
            <a:ext cx="7254240" cy="6095999"/>
          </a:xfrm>
        </p:spPr>
        <p:txBody>
          <a:bodyPr rtlCol="0">
            <a:normAutofit/>
          </a:bodyPr>
          <a:lstStyle/>
          <a:p>
            <a:pPr marL="0" indent="0">
              <a:buNone/>
            </a:pPr>
            <a:r>
              <a:rPr lang="fi-FI" dirty="0">
                <a:latin typeface="Open Sans"/>
              </a:rPr>
              <a:t>14. Mikä on avokuntoutuksen ja tuetun kotikuntoutuksen ero?</a:t>
            </a:r>
          </a:p>
          <a:p>
            <a:pPr marL="0" indent="0" rtl="0">
              <a:buNone/>
            </a:pPr>
            <a:endParaRPr lang="fi-FI" dirty="0">
              <a:latin typeface="Open San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47</a:t>
            </a:fld>
            <a:endParaRPr lang="fi-FI"/>
          </a:p>
        </p:txBody>
      </p:sp>
      <p:grpSp>
        <p:nvGrpSpPr>
          <p:cNvPr id="5" name="Ryhmä 4">
            <a:extLst>
              <a:ext uri="{FF2B5EF4-FFF2-40B4-BE49-F238E27FC236}">
                <a16:creationId xmlns:a16="http://schemas.microsoft.com/office/drawing/2014/main" id="{514AF867-10A4-4C1E-8505-629FD6CA49B5}"/>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A63127F0-5E27-4933-8C3F-8CD7A03A36E4}"/>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E0A81C6A-C62A-43AB-80F6-1368A63BA206}"/>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0A23512D-1CD9-6096-E870-10FD6836034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318449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0" y="-3175"/>
            <a:ext cx="4305300" cy="6721472"/>
          </a:xfrm>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450080" y="619760"/>
            <a:ext cx="7620000" cy="5730239"/>
          </a:xfrm>
        </p:spPr>
        <p:txBody>
          <a:bodyPr rtlCol="0">
            <a:norm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fi-FI" sz="2000" b="0" i="0" u="none" strike="noStrike" kern="1200" cap="none" spc="0" normalizeH="0" baseline="0" noProof="0" dirty="0">
                <a:ln>
                  <a:noFill/>
                </a:ln>
                <a:solidFill>
                  <a:srgbClr val="FFFFFF"/>
                </a:solidFill>
                <a:effectLst/>
                <a:uLnTx/>
                <a:uFillTx/>
                <a:latin typeface="Open Sans"/>
                <a:ea typeface="+mn-ea"/>
                <a:cs typeface="+mn-cs"/>
              </a:rPr>
              <a:t>14. Mikä on avokuntoutuksen ja tuetun kotona kuntoutuksen ero?</a:t>
            </a:r>
          </a:p>
          <a:p>
            <a:pPr>
              <a:buClr>
                <a:srgbClr val="17B2D1"/>
              </a:buClr>
              <a:defRPr/>
            </a:pPr>
            <a:r>
              <a:rPr lang="fi-FI" dirty="0">
                <a:solidFill>
                  <a:srgbClr val="FFFFFF"/>
                </a:solidFill>
                <a:latin typeface="Open Sans"/>
              </a:rPr>
              <a:t>Avokuntoutus tapahtuu kotona tai kodin ulkopuolella ja on aina sosiaali- tai terveydenhuoltoalan ammattihenkilön saaneen henkilön järjestämää ja tuottamaa toimintaa. </a:t>
            </a:r>
          </a:p>
          <a:p>
            <a:pPr>
              <a:buClr>
                <a:srgbClr val="17B2D1"/>
              </a:buClr>
              <a:defRPr/>
            </a:pPr>
            <a:r>
              <a:rPr lang="fi-FI" dirty="0">
                <a:solidFill>
                  <a:srgbClr val="FFFFFF"/>
                </a:solidFill>
                <a:latin typeface="Open Sans"/>
              </a:rPr>
              <a:t>T</a:t>
            </a:r>
            <a:r>
              <a:rPr kumimoji="0" lang="fi-FI" sz="2000" b="0" i="0" u="none" strike="noStrike" kern="1200" cap="none" spc="0" normalizeH="0" baseline="0" noProof="0" dirty="0" err="1">
                <a:ln>
                  <a:noFill/>
                </a:ln>
                <a:solidFill>
                  <a:srgbClr val="FFFFFF"/>
                </a:solidFill>
                <a:effectLst/>
                <a:uLnTx/>
                <a:uFillTx/>
                <a:latin typeface="Open Sans"/>
                <a:ea typeface="+mn-ea"/>
                <a:cs typeface="+mn-cs"/>
              </a:rPr>
              <a:t>uettu</a:t>
            </a:r>
            <a:r>
              <a:rPr kumimoji="0" lang="fi-FI" sz="2000" b="0" i="0" u="none" strike="noStrike" kern="1200" cap="none" spc="0" normalizeH="0" baseline="0" noProof="0" dirty="0">
                <a:ln>
                  <a:noFill/>
                </a:ln>
                <a:solidFill>
                  <a:srgbClr val="FFFFFF"/>
                </a:solidFill>
                <a:effectLst/>
                <a:uLnTx/>
                <a:uFillTx/>
                <a:latin typeface="Open Sans"/>
                <a:ea typeface="+mn-ea"/>
                <a:cs typeface="+mn-cs"/>
              </a:rPr>
              <a:t> kotona kuntoutuminen voi olla ennaltaehkäisevää, toimintakykyä ylläpitävää kotona selviytymistä tukevaa toimintaa. Toimintakyvyn arviointi toteutetaan omassa asuinympäristössä. </a:t>
            </a:r>
            <a:r>
              <a:rPr lang="fi-FI" dirty="0">
                <a:solidFill>
                  <a:srgbClr val="FFFFFF"/>
                </a:solidFill>
                <a:latin typeface="Open Sans"/>
              </a:rPr>
              <a:t>Tuetun kotikuntoutumisen suunnittelee aina sosiaali- tai terveydenhuoltoalan ammattihenkilö, mutta toteutuksesta voi vastata esim. kotihoidon hoitaja. </a:t>
            </a:r>
            <a:endParaRPr kumimoji="0" lang="fi-FI" sz="2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48</a:t>
            </a:fld>
            <a:endParaRPr lang="fi-FI"/>
          </a:p>
        </p:txBody>
      </p:sp>
      <p:grpSp>
        <p:nvGrpSpPr>
          <p:cNvPr id="5" name="Ryhmä 4">
            <a:extLst>
              <a:ext uri="{FF2B5EF4-FFF2-40B4-BE49-F238E27FC236}">
                <a16:creationId xmlns:a16="http://schemas.microsoft.com/office/drawing/2014/main" id="{1E8E38B7-13D7-4D53-81F8-66F249BB2BE0}"/>
              </a:ext>
            </a:extLst>
          </p:cNvPr>
          <p:cNvGrpSpPr/>
          <p:nvPr/>
        </p:nvGrpSpPr>
        <p:grpSpPr>
          <a:xfrm>
            <a:off x="8665430" y="6286258"/>
            <a:ext cx="2552123" cy="436421"/>
            <a:chOff x="6315641" y="5339945"/>
            <a:chExt cx="2552123" cy="436421"/>
          </a:xfrm>
        </p:grpSpPr>
        <p:sp>
          <p:nvSpPr>
            <p:cNvPr id="6" name="Tasakylkinen kolmio 5">
              <a:extLst>
                <a:ext uri="{FF2B5EF4-FFF2-40B4-BE49-F238E27FC236}">
                  <a16:creationId xmlns:a16="http://schemas.microsoft.com/office/drawing/2014/main" id="{9F70C30A-D61A-4D21-A4C2-AAB3E334A1C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7" name="Suorakulmio 6">
              <a:extLst>
                <a:ext uri="{FF2B5EF4-FFF2-40B4-BE49-F238E27FC236}">
                  <a16:creationId xmlns:a16="http://schemas.microsoft.com/office/drawing/2014/main" id="{C254EC7C-6491-430A-8CCC-9D4CBE3F6303}"/>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9" name="Tekstiruutu 8">
            <a:extLst>
              <a:ext uri="{FF2B5EF4-FFF2-40B4-BE49-F238E27FC236}">
                <a16:creationId xmlns:a16="http://schemas.microsoft.com/office/drawing/2014/main" id="{B6D9F2BC-577A-425E-A1C0-7F7882819B34}"/>
              </a:ext>
            </a:extLst>
          </p:cNvPr>
          <p:cNvSpPr txBox="1"/>
          <p:nvPr/>
        </p:nvSpPr>
        <p:spPr>
          <a:xfrm>
            <a:off x="10405012" y="323335"/>
            <a:ext cx="948786" cy="369332"/>
          </a:xfrm>
          <a:prstGeom prst="rect">
            <a:avLst/>
          </a:prstGeom>
          <a:noFill/>
        </p:spPr>
        <p:txBody>
          <a:bodyPr wrap="none" rtlCol="0">
            <a:spAutoFit/>
          </a:bodyPr>
          <a:lstStyle/>
          <a:p>
            <a:r>
              <a:rPr lang="fi-FI" dirty="0">
                <a:solidFill>
                  <a:schemeClr val="bg1"/>
                </a:solidFill>
                <a:latin typeface="Open Sans"/>
              </a:rPr>
              <a:t>Vastaus</a:t>
            </a:r>
          </a:p>
        </p:txBody>
      </p:sp>
      <p:sp>
        <p:nvSpPr>
          <p:cNvPr id="3" name="Tekstiruutu 2">
            <a:extLst>
              <a:ext uri="{FF2B5EF4-FFF2-40B4-BE49-F238E27FC236}">
                <a16:creationId xmlns:a16="http://schemas.microsoft.com/office/drawing/2014/main" id="{5E93E1C8-6239-2D47-5959-0D4C754A4E30}"/>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517130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r>
              <a:rPr lang="fi-FI" sz="4000" b="1" dirty="0"/>
              <a:t>Oppimistehtävät</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705350" y="365124"/>
            <a:ext cx="6945544" cy="5984875"/>
          </a:xfrm>
        </p:spPr>
        <p:txBody>
          <a:bodyPr rtlCol="0">
            <a:normAutofit/>
          </a:bodyPr>
          <a:lstStyle/>
          <a:p>
            <a:pPr marL="0" indent="0" rtl="0">
              <a:buNone/>
            </a:pPr>
            <a:r>
              <a:rPr lang="fi-FI" sz="2800" dirty="0"/>
              <a:t>Tämän opimme</a:t>
            </a:r>
          </a:p>
          <a:p>
            <a:pPr lvl="0" rtl="0">
              <a:buClr>
                <a:schemeClr val="accent2"/>
              </a:buClr>
              <a:buFont typeface="Wingdings" panose="05000000000000000000" pitchFamily="2" charset="2"/>
              <a:buChar char="§"/>
            </a:pPr>
            <a:r>
              <a:rPr lang="fi-FI" sz="2400" dirty="0">
                <a:solidFill>
                  <a:schemeClr val="bg1"/>
                </a:solidFill>
              </a:rPr>
              <a:t>Ymmärrämme sotasukupolven uhrauksien merkityksen nykyisen vapaan ja vauraan Suomen perustana</a:t>
            </a:r>
            <a:endParaRPr lang="fi-FI" sz="2400" noProof="0" dirty="0">
              <a:solidFill>
                <a:schemeClr val="bg1"/>
              </a:solidFill>
            </a:endParaRPr>
          </a:p>
          <a:p>
            <a:pPr lvl="0" rtl="0">
              <a:buClr>
                <a:schemeClr val="accent2"/>
              </a:buClr>
              <a:buFont typeface="Wingdings" panose="05000000000000000000" pitchFamily="2" charset="2"/>
              <a:buChar char="§"/>
            </a:pPr>
            <a:r>
              <a:rPr lang="fi-FI" sz="2400" dirty="0">
                <a:solidFill>
                  <a:schemeClr val="bg1"/>
                </a:solidFill>
              </a:rPr>
              <a:t>Tiedämme rintamaveteraanitunnukset ja niiden merkityksen</a:t>
            </a:r>
            <a:endParaRPr lang="fi-FI" sz="2400" noProof="0" dirty="0">
              <a:solidFill>
                <a:schemeClr val="bg1"/>
              </a:solidFill>
            </a:endParaRPr>
          </a:p>
          <a:p>
            <a:pPr lvl="0" rtl="0">
              <a:buClr>
                <a:schemeClr val="accent2"/>
              </a:buClr>
              <a:buFont typeface="Wingdings" panose="05000000000000000000" pitchFamily="2" charset="2"/>
              <a:buChar char="§"/>
            </a:pPr>
            <a:r>
              <a:rPr lang="fi-FI" sz="2400" dirty="0">
                <a:solidFill>
                  <a:schemeClr val="bg1"/>
                </a:solidFill>
              </a:rPr>
              <a:t>Tunnemme veteraanien etuuksien laillisuusperustan</a:t>
            </a:r>
            <a:endParaRPr lang="fi-FI" sz="2400" noProof="0" dirty="0">
              <a:solidFill>
                <a:schemeClr val="bg1"/>
              </a:solidFill>
            </a:endParaRPr>
          </a:p>
          <a:p>
            <a:pPr lvl="0" rtl="0">
              <a:buClr>
                <a:schemeClr val="accent2"/>
              </a:buClr>
              <a:buFont typeface="Wingdings" panose="05000000000000000000" pitchFamily="2" charset="2"/>
              <a:buChar char="§"/>
            </a:pPr>
            <a:r>
              <a:rPr lang="fi-FI" sz="2400" dirty="0">
                <a:solidFill>
                  <a:schemeClr val="bg1"/>
                </a:solidFill>
              </a:rPr>
              <a:t>Tunnemme Tammenlehvän Perinneliiton ja sen kautta haettavat avustukset</a:t>
            </a:r>
            <a:endParaRPr lang="fi-FI" sz="2400" noProof="0" dirty="0">
              <a:solidFill>
                <a:schemeClr val="bg1"/>
              </a:solidFill>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49</a:t>
            </a:fld>
            <a:endParaRPr lang="fi-FI"/>
          </a:p>
        </p:txBody>
      </p:sp>
      <p:grpSp>
        <p:nvGrpSpPr>
          <p:cNvPr id="11" name="Ryhmä 10">
            <a:extLst>
              <a:ext uri="{FF2B5EF4-FFF2-40B4-BE49-F238E27FC236}">
                <a16:creationId xmlns:a16="http://schemas.microsoft.com/office/drawing/2014/main" id="{C0396FD3-3884-473A-A78A-234676EF742A}"/>
              </a:ext>
            </a:extLst>
          </p:cNvPr>
          <p:cNvGrpSpPr/>
          <p:nvPr/>
        </p:nvGrpSpPr>
        <p:grpSpPr>
          <a:xfrm>
            <a:off x="8665430" y="6286258"/>
            <a:ext cx="2552123" cy="436421"/>
            <a:chOff x="6315641" y="5339945"/>
            <a:chExt cx="2552123" cy="436421"/>
          </a:xfrm>
        </p:grpSpPr>
        <p:sp>
          <p:nvSpPr>
            <p:cNvPr id="12" name="Tasakylkinen kolmio 11">
              <a:extLst>
                <a:ext uri="{FF2B5EF4-FFF2-40B4-BE49-F238E27FC236}">
                  <a16:creationId xmlns:a16="http://schemas.microsoft.com/office/drawing/2014/main" id="{B9C3C42D-2FD0-4F05-BF59-2E0396EACA31}"/>
                </a:ext>
                <a:ext uri="{C183D7F6-B498-43B3-948B-1728B52AA6E4}">
                  <adec:decorative xmlns:adec="http://schemas.microsoft.com/office/drawing/2017/decorative" val="1"/>
                </a:ext>
              </a:extLst>
            </p:cNvPr>
            <p:cNvSpPr/>
            <p:nvPr/>
          </p:nvSpPr>
          <p:spPr>
            <a:xfrm rot="10800000">
              <a:off x="7488479" y="5339945"/>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3" name="Suorakulmio 12">
              <a:extLst>
                <a:ext uri="{FF2B5EF4-FFF2-40B4-BE49-F238E27FC236}">
                  <a16:creationId xmlns:a16="http://schemas.microsoft.com/office/drawing/2014/main" id="{F9A0DB57-C5F5-4238-B66E-8970B2DFE060}"/>
                </a:ext>
                <a:ext uri="{C183D7F6-B498-43B3-948B-1728B52AA6E4}">
                  <adec:decorative xmlns:adec="http://schemas.microsoft.com/office/drawing/2017/decorative" val="1"/>
                </a:ext>
              </a:extLst>
            </p:cNvPr>
            <p:cNvSpPr/>
            <p:nvPr/>
          </p:nvSpPr>
          <p:spPr>
            <a:xfrm>
              <a:off x="6315641" y="5416366"/>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Oppimistehtävät</a:t>
              </a:r>
            </a:p>
          </p:txBody>
        </p:sp>
      </p:grpSp>
      <p:sp>
        <p:nvSpPr>
          <p:cNvPr id="3" name="Tekstiruutu 2">
            <a:extLst>
              <a:ext uri="{FF2B5EF4-FFF2-40B4-BE49-F238E27FC236}">
                <a16:creationId xmlns:a16="http://schemas.microsoft.com/office/drawing/2014/main" id="{F5CA46FB-7D4E-0F60-4862-59A02FC1050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08215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99600F-A17E-4354-A7AB-0CC2A43A9354}"/>
              </a:ext>
            </a:extLst>
          </p:cNvPr>
          <p:cNvSpPr>
            <a:spLocks noGrp="1"/>
          </p:cNvSpPr>
          <p:nvPr>
            <p:ph type="title"/>
          </p:nvPr>
        </p:nvSpPr>
        <p:spPr>
          <a:xfrm>
            <a:off x="838200" y="626468"/>
            <a:ext cx="6081346" cy="802885"/>
          </a:xfrm>
        </p:spPr>
        <p:txBody>
          <a:bodyPr rtlCol="0"/>
          <a:lstStyle/>
          <a:p>
            <a:pPr rtl="0"/>
            <a:r>
              <a:rPr lang="fi-FI" sz="3800" b="1" dirty="0"/>
              <a:t>Kuka on sotiemme veteraani ?</a:t>
            </a:r>
          </a:p>
        </p:txBody>
      </p:sp>
      <p:sp>
        <p:nvSpPr>
          <p:cNvPr id="3" name="Sisällön paikkamerkki 2">
            <a:extLst>
              <a:ext uri="{FF2B5EF4-FFF2-40B4-BE49-F238E27FC236}">
                <a16:creationId xmlns:a16="http://schemas.microsoft.com/office/drawing/2014/main" id="{FA6A4B49-27C8-46B6-8B11-AD7E8F615E2C}"/>
              </a:ext>
            </a:extLst>
          </p:cNvPr>
          <p:cNvSpPr>
            <a:spLocks noGrp="1"/>
          </p:cNvSpPr>
          <p:nvPr>
            <p:ph idx="1"/>
          </p:nvPr>
        </p:nvSpPr>
        <p:spPr>
          <a:xfrm>
            <a:off x="838200" y="1825626"/>
            <a:ext cx="6081346" cy="3779043"/>
          </a:xfrm>
        </p:spPr>
        <p:txBody>
          <a:bodyPr rtlCol="0">
            <a:normAutofit/>
          </a:bodyPr>
          <a:lstStyle/>
          <a:p>
            <a:pPr rtl="0"/>
            <a:r>
              <a:rPr lang="fi-FI" noProof="1"/>
              <a:t>Sotiemme veteraaneiksi kutsutaan niitä miehiä ja naisia, jotka osallistuivat Suomen puolustamiseen sotien aikana vuosina 1939 – 1945 ja jotka ovat hakeneet siitä myönnetyn tunnuksen. </a:t>
            </a:r>
          </a:p>
          <a:p>
            <a:pPr rtl="0"/>
            <a:r>
              <a:rPr lang="fi-FI" noProof="1"/>
              <a:t>Asevelvollisten miesten lisäksi vapaaehtoiset naiset työskentelivät esimerkiksi esikunta-, huolto-,  evakuointi- ja  valvontatehtävissä. </a:t>
            </a:r>
          </a:p>
          <a:p>
            <a:pPr rtl="0"/>
            <a:r>
              <a:rPr lang="fi-FI" noProof="1"/>
              <a:t>Sotien aikana suurin osa veteraaneista oli hyvin nuoria, nuorimmat vielä koululaisia. Nyt veteraanit ovat jo hyvin iäkkäitä ja heidän määränsä vähenee nopeasti.</a:t>
            </a:r>
          </a:p>
          <a:p>
            <a:pPr rtl="0"/>
            <a:r>
              <a:rPr lang="fi-FI" noProof="1"/>
              <a:t>Veteraanisukupolvea kutsutaan myös tammenlehvän sukupolveksi. </a:t>
            </a:r>
          </a:p>
        </p:txBody>
      </p:sp>
      <p:sp>
        <p:nvSpPr>
          <p:cNvPr id="4" name="Dian numeron paikkamerkki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fi-FI" dirty="0"/>
              <a:t>SIVU </a:t>
            </a:r>
            <a:fld id="{4A9B5881-4007-4345-955A-79C2656F0C49}" type="slidenum">
              <a:rPr lang="fi-FI" smtClean="0"/>
              <a:pPr rtl="0"/>
              <a:t>5</a:t>
            </a:fld>
            <a:endParaRPr lang="fi-FI" dirty="0"/>
          </a:p>
        </p:txBody>
      </p:sp>
      <p:grpSp>
        <p:nvGrpSpPr>
          <p:cNvPr id="13" name="Ryhmä 12">
            <a:extLst>
              <a:ext uri="{FF2B5EF4-FFF2-40B4-BE49-F238E27FC236}">
                <a16:creationId xmlns:a16="http://schemas.microsoft.com/office/drawing/2014/main" id="{BA403051-0CAB-4929-A607-68F98574A5AC}"/>
              </a:ext>
            </a:extLst>
          </p:cNvPr>
          <p:cNvGrpSpPr/>
          <p:nvPr/>
        </p:nvGrpSpPr>
        <p:grpSpPr>
          <a:xfrm>
            <a:off x="8434676" y="1758719"/>
            <a:ext cx="3176078" cy="3779044"/>
            <a:chOff x="0" y="0"/>
            <a:chExt cx="3286125" cy="4351338"/>
          </a:xfrm>
        </p:grpSpPr>
        <p:sp>
          <p:nvSpPr>
            <p:cNvPr id="15" name="Suorakulmio 14">
              <a:extLst>
                <a:ext uri="{FF2B5EF4-FFF2-40B4-BE49-F238E27FC236}">
                  <a16:creationId xmlns:a16="http://schemas.microsoft.com/office/drawing/2014/main" id="{6EDBE3E4-1B26-45DE-A807-7D3E971BDB40}"/>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6" name="Tekstiruutu 15">
              <a:extLst>
                <a:ext uri="{FF2B5EF4-FFF2-40B4-BE49-F238E27FC236}">
                  <a16:creationId xmlns:a16="http://schemas.microsoft.com/office/drawing/2014/main" id="{82359DB9-74D5-4DC4-A4E8-7B078D661482}"/>
                </a:ext>
              </a:extLst>
            </p:cNvPr>
            <p:cNvSpPr txBox="1"/>
            <p:nvPr/>
          </p:nvSpPr>
          <p:spPr>
            <a:xfrm>
              <a:off x="0" y="1670752"/>
              <a:ext cx="3286125"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r>
                <a:rPr lang="fi-FI" sz="2000" dirty="0">
                  <a:solidFill>
                    <a:schemeClr val="bg1"/>
                  </a:solidFill>
                </a:rPr>
                <a:t>Joko t</a:t>
              </a:r>
              <a:r>
                <a:rPr lang="fi-FI" sz="2000" kern="1200" dirty="0">
                  <a:solidFill>
                    <a:schemeClr val="bg1"/>
                  </a:solidFill>
                </a:rPr>
                <a:t>unnet vuosien 1939 -1945 tapahtumat?</a:t>
              </a:r>
            </a:p>
            <a:p>
              <a:pPr marL="0" lvl="0" indent="0" algn="l" defTabSz="889000" rtl="0">
                <a:lnSpc>
                  <a:spcPct val="90000"/>
                </a:lnSpc>
                <a:spcBef>
                  <a:spcPct val="0"/>
                </a:spcBef>
                <a:spcAft>
                  <a:spcPct val="35000"/>
                </a:spcAft>
                <a:buNone/>
              </a:pPr>
              <a:r>
                <a:rPr lang="fi-FI" sz="2000" noProof="1">
                  <a:solidFill>
                    <a:schemeClr val="bg1"/>
                  </a:solidFill>
                </a:rPr>
                <a:t>Kertaa ne täältä:</a:t>
              </a:r>
            </a:p>
            <a:p>
              <a:pPr marL="0" lvl="0" indent="0" algn="l" defTabSz="889000" rtl="0">
                <a:lnSpc>
                  <a:spcPct val="90000"/>
                </a:lnSpc>
                <a:spcBef>
                  <a:spcPct val="0"/>
                </a:spcBef>
                <a:spcAft>
                  <a:spcPct val="35000"/>
                </a:spcAft>
                <a:buNone/>
              </a:pPr>
              <a:r>
                <a:rPr lang="fi-FI" sz="1600" kern="1200" noProof="1">
                  <a:solidFill>
                    <a:schemeClr val="bg1"/>
                  </a:solidFill>
                  <a:hlinkClick r:id="rId3"/>
                </a:rPr>
                <a:t>www.veteraanienperinto.fi</a:t>
              </a:r>
              <a:endParaRPr lang="fi-FI" sz="1600" kern="1200" noProof="1">
                <a:solidFill>
                  <a:schemeClr val="bg1"/>
                </a:solidFill>
              </a:endParaRPr>
            </a:p>
            <a:p>
              <a:pPr marL="0" lvl="0" indent="0" algn="l" defTabSz="889000" rtl="0">
                <a:lnSpc>
                  <a:spcPct val="90000"/>
                </a:lnSpc>
                <a:spcBef>
                  <a:spcPct val="0"/>
                </a:spcBef>
                <a:spcAft>
                  <a:spcPct val="35000"/>
                </a:spcAft>
                <a:buNone/>
              </a:pPr>
              <a:r>
                <a:rPr lang="fi-FI" sz="2000" noProof="1">
                  <a:solidFill>
                    <a:schemeClr val="bg1"/>
                  </a:solidFill>
                </a:rPr>
                <a:t>Käsitteitä:</a:t>
              </a:r>
            </a:p>
            <a:p>
              <a:pPr defTabSz="889000">
                <a:lnSpc>
                  <a:spcPct val="90000"/>
                </a:lnSpc>
                <a:spcBef>
                  <a:spcPct val="0"/>
                </a:spcBef>
                <a:spcAft>
                  <a:spcPct val="35000"/>
                </a:spcAft>
              </a:pPr>
              <a:r>
                <a:rPr lang="fi-FI" sz="1600" u="sng" dirty="0">
                  <a:solidFill>
                    <a:srgbClr val="0563C1"/>
                  </a:solidFill>
                  <a:effectLst/>
                  <a:latin typeface="Calibri" panose="020F0502020204030204" pitchFamily="34" charset="0"/>
                  <a:ea typeface="Calibri" panose="020F0502020204030204" pitchFamily="34" charset="0"/>
                  <a:hlinkClick r:id="rId4"/>
                </a:rPr>
                <a:t>www.valtiokonttori.fi</a:t>
              </a:r>
              <a:r>
                <a:rPr lang="fi-FI" sz="1600" dirty="0">
                  <a:effectLst/>
                  <a:latin typeface="Calibri" panose="020F0502020204030204" pitchFamily="34" charset="0"/>
                  <a:ea typeface="Calibri" panose="020F0502020204030204" pitchFamily="34" charset="0"/>
                </a:rPr>
                <a:t> </a:t>
              </a:r>
            </a:p>
            <a:p>
              <a:pPr marL="0" lvl="0" indent="0" algn="l" defTabSz="889000" rtl="0">
                <a:lnSpc>
                  <a:spcPct val="90000"/>
                </a:lnSpc>
                <a:spcBef>
                  <a:spcPct val="0"/>
                </a:spcBef>
                <a:spcAft>
                  <a:spcPct val="35000"/>
                </a:spcAft>
                <a:buNone/>
              </a:pPr>
              <a:endParaRPr lang="fi-FI" sz="2000" noProof="1">
                <a:solidFill>
                  <a:schemeClr val="bg1"/>
                </a:solidFill>
              </a:endParaRPr>
            </a:p>
          </p:txBody>
        </p:sp>
      </p:grpSp>
      <p:pic>
        <p:nvPicPr>
          <p:cNvPr id="6" name="Kuva 5">
            <a:extLst>
              <a:ext uri="{FF2B5EF4-FFF2-40B4-BE49-F238E27FC236}">
                <a16:creationId xmlns:a16="http://schemas.microsoft.com/office/drawing/2014/main" id="{7E8130C2-64C0-4C53-B1DB-E199EFDCC1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0124" y="1981200"/>
            <a:ext cx="2809875" cy="1314450"/>
          </a:xfrm>
          <a:prstGeom prst="rect">
            <a:avLst/>
          </a:prstGeom>
        </p:spPr>
      </p:pic>
      <p:sp>
        <p:nvSpPr>
          <p:cNvPr id="9" name="Dian numeron paikkamerkki 3">
            <a:extLst>
              <a:ext uri="{FF2B5EF4-FFF2-40B4-BE49-F238E27FC236}">
                <a16:creationId xmlns:a16="http://schemas.microsoft.com/office/drawing/2014/main" id="{FF79DDDA-1F24-480F-B8D7-09BC1023383D}"/>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rtl="0">
              <a:defRPr lang="fi-fi"/>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SIVU </a:t>
            </a:r>
            <a:fld id="{4A9B5881-4007-4345-955A-79C2656F0C49}" type="slidenum">
              <a:rPr lang="fi-FI" smtClean="0"/>
              <a:pPr/>
              <a:t>5</a:t>
            </a:fld>
            <a:endParaRPr lang="fi-FI" dirty="0"/>
          </a:p>
        </p:txBody>
      </p:sp>
      <p:grpSp>
        <p:nvGrpSpPr>
          <p:cNvPr id="5" name="Ryhmä 4">
            <a:extLst>
              <a:ext uri="{FF2B5EF4-FFF2-40B4-BE49-F238E27FC236}">
                <a16:creationId xmlns:a16="http://schemas.microsoft.com/office/drawing/2014/main" id="{A65843D8-EEFA-42A7-8595-54D2207A5D1A}"/>
              </a:ext>
            </a:extLst>
          </p:cNvPr>
          <p:cNvGrpSpPr/>
          <p:nvPr/>
        </p:nvGrpSpPr>
        <p:grpSpPr>
          <a:xfrm>
            <a:off x="1145309" y="6260933"/>
            <a:ext cx="10208491" cy="470438"/>
            <a:chOff x="1145309" y="6271566"/>
            <a:chExt cx="10208491" cy="470438"/>
          </a:xfrm>
        </p:grpSpPr>
        <p:sp>
          <p:nvSpPr>
            <p:cNvPr id="10" name="Suorakulmio 9">
              <a:extLst>
                <a:ext uri="{FF2B5EF4-FFF2-40B4-BE49-F238E27FC236}">
                  <a16:creationId xmlns:a16="http://schemas.microsoft.com/office/drawing/2014/main" id="{233D420D-FCC6-43E8-BC7D-971FBA25DAB0}"/>
                </a:ext>
                <a:ext uri="{C183D7F6-B498-43B3-948B-1728B52AA6E4}">
                  <adec:decorative xmlns:adec="http://schemas.microsoft.com/office/drawing/2017/decorative" val="1"/>
                </a:ext>
              </a:extLst>
            </p:cNvPr>
            <p:cNvSpPr/>
            <p:nvPr/>
          </p:nvSpPr>
          <p:spPr>
            <a:xfrm>
              <a:off x="1145309" y="6382004"/>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Kuka on veteraani?</a:t>
              </a:r>
            </a:p>
          </p:txBody>
        </p:sp>
        <p:sp>
          <p:nvSpPr>
            <p:cNvPr id="11" name="Suorakulmio 10">
              <a:extLst>
                <a:ext uri="{FF2B5EF4-FFF2-40B4-BE49-F238E27FC236}">
                  <a16:creationId xmlns:a16="http://schemas.microsoft.com/office/drawing/2014/main" id="{371F5293-E35E-4236-95B7-563665AF9180}"/>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noProof="0" dirty="0">
                  <a:solidFill>
                    <a:schemeClr val="bg1"/>
                  </a:solidFill>
                </a:rPr>
                <a:t>Veteraanien lakisääteiset etuudet</a:t>
              </a:r>
            </a:p>
          </p:txBody>
        </p:sp>
        <p:sp>
          <p:nvSpPr>
            <p:cNvPr id="12" name="Suorakulmio 11">
              <a:extLst>
                <a:ext uri="{FF2B5EF4-FFF2-40B4-BE49-F238E27FC236}">
                  <a16:creationId xmlns:a16="http://schemas.microsoft.com/office/drawing/2014/main" id="{48166EB6-5CA6-4EB1-BADB-AB0875ED77F3}"/>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Palvelutarpeen arviointi</a:t>
              </a:r>
            </a:p>
          </p:txBody>
        </p:sp>
        <p:sp>
          <p:nvSpPr>
            <p:cNvPr id="14" name="Suorakulmio 13">
              <a:extLst>
                <a:ext uri="{FF2B5EF4-FFF2-40B4-BE49-F238E27FC236}">
                  <a16:creationId xmlns:a16="http://schemas.microsoft.com/office/drawing/2014/main" id="{39847F7E-31C5-40DF-BBE3-755E8E575397}"/>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17" name="Tasakylkinen kolmio 16">
              <a:extLst>
                <a:ext uri="{FF2B5EF4-FFF2-40B4-BE49-F238E27FC236}">
                  <a16:creationId xmlns:a16="http://schemas.microsoft.com/office/drawing/2014/main" id="{F47DA2AF-F5AE-4119-BFED-28894F242826}"/>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grpSp>
      <p:sp>
        <p:nvSpPr>
          <p:cNvPr id="8" name="Tekstiruutu 7">
            <a:extLst>
              <a:ext uri="{FF2B5EF4-FFF2-40B4-BE49-F238E27FC236}">
                <a16:creationId xmlns:a16="http://schemas.microsoft.com/office/drawing/2014/main" id="{F4B21A66-C671-909A-BCF2-B05AEEB39843}"/>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16983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r>
              <a:rPr lang="fi-FI" sz="4000" b="1" dirty="0"/>
              <a:t>Opintomateriaali</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562478" y="184370"/>
            <a:ext cx="6648448" cy="5984875"/>
          </a:xfrm>
        </p:spPr>
        <p:txBody>
          <a:bodyPr rtlCol="0">
            <a:normAutofit/>
          </a:bodyPr>
          <a:lstStyle/>
          <a:p>
            <a:pPr marL="457200">
              <a:lnSpc>
                <a:spcPct val="150000"/>
              </a:lnSpc>
              <a:spcAft>
                <a:spcPts val="800"/>
              </a:spcAft>
            </a:pPr>
            <a:r>
              <a:rPr lang="fi-FI" sz="1500" dirty="0">
                <a:effectLst/>
                <a:latin typeface="Times New Roman" panose="02020603050405020304" pitchFamily="18" charset="0"/>
                <a:ea typeface="Calibri" panose="020F0502020204030204" pitchFamily="34" charset="0"/>
                <a:cs typeface="Times New Roman" panose="02020603050405020304" pitchFamily="18" charset="0"/>
                <a:hlinkClick r:id="rId3"/>
              </a:rPr>
              <a:t>sotiemmeperinne.fi</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fi-FI" sz="1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https://www.valtiokonttori.fi/palvelu/rintamaveteraanien-palvelut/#a0749d98</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fi-FI" sz="1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https://www.valtiokonttori.fi/palvelu/sotainvalidien-palvelut/#a0749d98</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fi-FI" sz="1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https://www.finlex.fi/fi/laki/ajantasa/2012/20120980</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fi-FI" sz="1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http://raportit.kela.fi/linkki/76837107</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fi-FI" sz="15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https://www.kela.fi/rintamalisa_ylimaarainen-rintamalisa?inheritRedirect=true</a:t>
            </a: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i-FI"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50</a:t>
            </a:fld>
            <a:endParaRPr lang="fi-FI"/>
          </a:p>
        </p:txBody>
      </p:sp>
      <p:sp>
        <p:nvSpPr>
          <p:cNvPr id="3" name="Tekstiruutu 2">
            <a:extLst>
              <a:ext uri="{FF2B5EF4-FFF2-40B4-BE49-F238E27FC236}">
                <a16:creationId xmlns:a16="http://schemas.microsoft.com/office/drawing/2014/main" id="{62F0FF35-65AC-59E6-1FB0-8A478E4A6E42}"/>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964898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algn="ctr"/>
            <a:r>
              <a:rPr lang="fi-FI" sz="4000" b="1" dirty="0"/>
              <a:t>Sotiemme veteraanien tukityö</a:t>
            </a:r>
            <a:endParaRPr lang="fi-FI" sz="4800" b="1" dirty="0"/>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a:xfrm>
            <a:off x="4562478" y="184370"/>
            <a:ext cx="6648448" cy="5984875"/>
          </a:xfrm>
        </p:spPr>
        <p:txBody>
          <a:bodyPr rtlCol="0">
            <a:normAutofit/>
          </a:bodyPr>
          <a:lstStyle/>
          <a:p>
            <a:pPr indent="0">
              <a:lnSpc>
                <a:spcPct val="150000"/>
              </a:lnSpc>
              <a:spcAft>
                <a:spcPts val="800"/>
              </a:spcAft>
              <a:buNone/>
            </a:pPr>
            <a:r>
              <a:rPr lang="fi-FI" sz="15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51</a:t>
            </a:fld>
            <a:endParaRPr lang="fi-FI"/>
          </a:p>
        </p:txBody>
      </p:sp>
      <p:sp>
        <p:nvSpPr>
          <p:cNvPr id="5" name="Otsikko 3">
            <a:extLst>
              <a:ext uri="{FF2B5EF4-FFF2-40B4-BE49-F238E27FC236}">
                <a16:creationId xmlns:a16="http://schemas.microsoft.com/office/drawing/2014/main" id="{D8459476-F592-45B9-84D8-2E84DC5AC2FF}"/>
              </a:ext>
            </a:extLst>
          </p:cNvPr>
          <p:cNvSpPr txBox="1">
            <a:spLocks/>
          </p:cNvSpPr>
          <p:nvPr/>
        </p:nvSpPr>
        <p:spPr>
          <a:xfrm>
            <a:off x="5119774" y="3349299"/>
            <a:ext cx="3923999" cy="1123221"/>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latin typeface="Calibri" panose="020F0502020204030204" pitchFamily="34" charset="0"/>
                <a:ea typeface="Calibri" panose="020F0502020204030204" pitchFamily="34" charset="0"/>
                <a:cs typeface="Calibri" panose="020F0502020204030204" pitchFamily="34" charset="0"/>
              </a:rPr>
              <a:t>©</a:t>
            </a:r>
            <a:r>
              <a:rPr lang="fi-FI" sz="2000">
                <a:latin typeface="Calibri" panose="020F0502020204030204" pitchFamily="34" charset="0"/>
                <a:ea typeface="Calibri" panose="020F0502020204030204" pitchFamily="34" charset="0"/>
                <a:cs typeface="Calibri" panose="020F0502020204030204" pitchFamily="34" charset="0"/>
              </a:rPr>
              <a:t>VER 0.5</a:t>
            </a:r>
            <a:endParaRPr lang="fi-FI" sz="2000" dirty="0">
              <a:latin typeface="Calibri" panose="020F0502020204030204" pitchFamily="34" charset="0"/>
              <a:ea typeface="Calibri" panose="020F0502020204030204" pitchFamily="34" charset="0"/>
              <a:cs typeface="Calibri" panose="020F0502020204030204" pitchFamily="34" charset="0"/>
            </a:endParaRPr>
          </a:p>
          <a:p>
            <a:r>
              <a:rPr lang="fi-FI" sz="2000" dirty="0">
                <a:effectLst/>
                <a:latin typeface="Calibri" panose="020F0502020204030204" pitchFamily="34" charset="0"/>
                <a:ea typeface="Calibri" panose="020F0502020204030204" pitchFamily="34" charset="0"/>
                <a:cs typeface="Calibri" panose="020F0502020204030204" pitchFamily="34" charset="0"/>
              </a:rPr>
              <a:t>Tammenlehvän Perinneliitto ry.</a:t>
            </a:r>
          </a:p>
          <a:p>
            <a:r>
              <a:rPr lang="fi-FI" sz="2000" dirty="0">
                <a:effectLst/>
                <a:latin typeface="Calibri" panose="020F0502020204030204" pitchFamily="34" charset="0"/>
                <a:ea typeface="Calibri" panose="020F0502020204030204" pitchFamily="34" charset="0"/>
                <a:cs typeface="Calibri" panose="020F0502020204030204" pitchFamily="34" charset="0"/>
              </a:rPr>
              <a:t> sosiaalisihteeri Leena Seppälä </a:t>
            </a:r>
            <a:endParaRPr lang="fi-FI"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r>
              <a:rPr lang="fi-FI" sz="2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leena.seppala@tammenlehva.fi</a:t>
            </a:r>
            <a:r>
              <a:rPr lang="fi-FI" sz="2000"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r>
              <a:rPr lang="fi-FI" sz="2000" dirty="0">
                <a:effectLst/>
                <a:latin typeface="Calibri" panose="020F0502020204030204" pitchFamily="34" charset="0"/>
                <a:ea typeface="Calibri" panose="020F0502020204030204" pitchFamily="34" charset="0"/>
                <a:cs typeface="Calibri" panose="020F0502020204030204" pitchFamily="34" charset="0"/>
              </a:rPr>
              <a:t> </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otiemme perinne">
            <a:extLst>
              <a:ext uri="{FF2B5EF4-FFF2-40B4-BE49-F238E27FC236}">
                <a16:creationId xmlns:a16="http://schemas.microsoft.com/office/drawing/2014/main" id="{EE3B7E4B-0BF7-963A-4CCA-3EAF7E63796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7482" y="509763"/>
            <a:ext cx="3597818" cy="2452512"/>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9F2136AA-E578-F5A2-4832-53D2DCB29955}"/>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07115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99600F-A17E-4354-A7AB-0CC2A43A9354}"/>
              </a:ext>
            </a:extLst>
          </p:cNvPr>
          <p:cNvSpPr>
            <a:spLocks noGrp="1"/>
          </p:cNvSpPr>
          <p:nvPr>
            <p:ph type="title"/>
          </p:nvPr>
        </p:nvSpPr>
        <p:spPr>
          <a:xfrm>
            <a:off x="376381" y="409575"/>
            <a:ext cx="9358169" cy="843756"/>
          </a:xfrm>
        </p:spPr>
        <p:txBody>
          <a:bodyPr rtlCol="0"/>
          <a:lstStyle/>
          <a:p>
            <a:pPr rtl="0"/>
            <a:r>
              <a:rPr lang="fi-FI" b="1" dirty="0"/>
              <a:t>Sotiemme veteraaneille myönnetyt tunnukset</a:t>
            </a:r>
          </a:p>
        </p:txBody>
      </p:sp>
      <p:sp>
        <p:nvSpPr>
          <p:cNvPr id="3" name="Sisällön paikkamerkki 2">
            <a:extLst>
              <a:ext uri="{FF2B5EF4-FFF2-40B4-BE49-F238E27FC236}">
                <a16:creationId xmlns:a16="http://schemas.microsoft.com/office/drawing/2014/main" id="{FA6A4B49-27C8-46B6-8B11-AD7E8F615E2C}"/>
              </a:ext>
            </a:extLst>
          </p:cNvPr>
          <p:cNvSpPr>
            <a:spLocks noGrp="1"/>
          </p:cNvSpPr>
          <p:nvPr>
            <p:ph idx="1"/>
          </p:nvPr>
        </p:nvSpPr>
        <p:spPr>
          <a:xfrm>
            <a:off x="838199" y="1825625"/>
            <a:ext cx="7261287" cy="3779044"/>
          </a:xfrm>
        </p:spPr>
        <p:txBody>
          <a:bodyPr rtlCol="0">
            <a:normAutofit lnSpcReduction="10000"/>
          </a:bodyPr>
          <a:lstStyle/>
          <a:p>
            <a:r>
              <a:rPr lang="fi-FI" dirty="0"/>
              <a:t>Veteraanit ovat lakisääteinen erityisryhmä. Valtio tukee veteraanitunnusten saaneita henkilöitä ja heidän palvelujen myöntämistä ohjaa erityislainsäädäntö. </a:t>
            </a:r>
          </a:p>
          <a:p>
            <a:r>
              <a:rPr lang="fi-FI" dirty="0"/>
              <a:t>Veteraanitunnusten myöntäminen alkoi v. 1969.</a:t>
            </a:r>
          </a:p>
          <a:p>
            <a:pPr rtl="0"/>
            <a:r>
              <a:rPr lang="fi-FI" dirty="0"/>
              <a:t>Rintamaveteraaneille myönnettyjä tunnuksia ovat</a:t>
            </a:r>
          </a:p>
          <a:p>
            <a:pPr lvl="1"/>
            <a:r>
              <a:rPr lang="fi-FI" sz="2000" dirty="0"/>
              <a:t>rintamasotilastunnus (miehille), asetus 772/1969</a:t>
            </a:r>
          </a:p>
          <a:p>
            <a:pPr lvl="1"/>
            <a:r>
              <a:rPr lang="fi-FI" sz="2000" dirty="0"/>
              <a:t>rintamapalvelustunnus (naisille), asetus 554/1978</a:t>
            </a:r>
          </a:p>
          <a:p>
            <a:pPr lvl="1"/>
            <a:r>
              <a:rPr lang="fi-FI" sz="2000" dirty="0"/>
              <a:t>rintamatunnus (rintamalinnoittajille), asetus 256/1988</a:t>
            </a:r>
          </a:p>
          <a:p>
            <a:pPr lvl="1"/>
            <a:r>
              <a:rPr lang="fi-FI" sz="2000" dirty="0"/>
              <a:t>ulkomaalaisen rintamasotilastunnus (ulkomaalaisille vapaaehtoisille), asetus 418/1992</a:t>
            </a:r>
          </a:p>
          <a:p>
            <a:pPr rtl="0"/>
            <a:r>
              <a:rPr lang="fi-FI" dirty="0"/>
              <a:t>Tunnukset ovat puolustusministeriön myöntämiä. Kaikkien  tunnusten hakuaika päättyi 31.12.1994. </a:t>
            </a:r>
            <a:endParaRPr lang="fi-FI" noProof="1"/>
          </a:p>
        </p:txBody>
      </p:sp>
      <p:sp>
        <p:nvSpPr>
          <p:cNvPr id="4" name="Dian numeron paikkamerkki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fi-FI" dirty="0"/>
              <a:t>SIVU </a:t>
            </a:r>
            <a:fld id="{4A9B5881-4007-4345-955A-79C2656F0C49}" type="slidenum">
              <a:rPr lang="fi-FI" smtClean="0"/>
              <a:pPr rtl="0"/>
              <a:t>6</a:t>
            </a:fld>
            <a:endParaRPr lang="fi-FI" dirty="0"/>
          </a:p>
        </p:txBody>
      </p:sp>
      <p:grpSp>
        <p:nvGrpSpPr>
          <p:cNvPr id="13" name="Ryhmä 12">
            <a:extLst>
              <a:ext uri="{FF2B5EF4-FFF2-40B4-BE49-F238E27FC236}">
                <a16:creationId xmlns:a16="http://schemas.microsoft.com/office/drawing/2014/main" id="{D032D7F3-5E2B-4087-8BBC-ED7DE31F7E56}"/>
              </a:ext>
            </a:extLst>
          </p:cNvPr>
          <p:cNvGrpSpPr/>
          <p:nvPr/>
        </p:nvGrpSpPr>
        <p:grpSpPr>
          <a:xfrm>
            <a:off x="8434676" y="1825625"/>
            <a:ext cx="3176078" cy="3779044"/>
            <a:chOff x="0" y="0"/>
            <a:chExt cx="3286125" cy="4351338"/>
          </a:xfrm>
        </p:grpSpPr>
        <p:sp>
          <p:nvSpPr>
            <p:cNvPr id="15" name="Suorakulmio 14">
              <a:extLst>
                <a:ext uri="{FF2B5EF4-FFF2-40B4-BE49-F238E27FC236}">
                  <a16:creationId xmlns:a16="http://schemas.microsoft.com/office/drawing/2014/main" id="{2E0542A5-6A1E-4FAE-B4B3-967733CC3A04}"/>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6" name="Tekstiruutu 15">
              <a:extLst>
                <a:ext uri="{FF2B5EF4-FFF2-40B4-BE49-F238E27FC236}">
                  <a16:creationId xmlns:a16="http://schemas.microsoft.com/office/drawing/2014/main" id="{15B80850-B0FB-4D56-9792-833587E47000}"/>
                </a:ext>
              </a:extLst>
            </p:cNvPr>
            <p:cNvSpPr txBox="1"/>
            <p:nvPr/>
          </p:nvSpPr>
          <p:spPr>
            <a:xfrm>
              <a:off x="0" y="1670752"/>
              <a:ext cx="3286125"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noProof="1">
                <a:solidFill>
                  <a:schemeClr val="bg1"/>
                </a:solidFill>
              </a:endParaRPr>
            </a:p>
            <a:p>
              <a:pPr marL="0" lvl="0" indent="0" algn="l" defTabSz="889000" rtl="0">
                <a:lnSpc>
                  <a:spcPct val="90000"/>
                </a:lnSpc>
                <a:spcBef>
                  <a:spcPct val="0"/>
                </a:spcBef>
                <a:spcAft>
                  <a:spcPct val="35000"/>
                </a:spcAft>
                <a:buNone/>
              </a:pPr>
              <a:endParaRPr lang="fi-FI" sz="800" kern="1200" noProof="1">
                <a:solidFill>
                  <a:schemeClr val="bg1"/>
                </a:solidFill>
              </a:endParaRPr>
            </a:p>
            <a:p>
              <a:pPr marL="0" lvl="0" indent="0" algn="l" defTabSz="889000" rtl="0">
                <a:lnSpc>
                  <a:spcPct val="90000"/>
                </a:lnSpc>
                <a:spcBef>
                  <a:spcPct val="0"/>
                </a:spcBef>
                <a:spcAft>
                  <a:spcPct val="35000"/>
                </a:spcAft>
                <a:buNone/>
              </a:pPr>
              <a:r>
                <a:rPr lang="fi-FI" sz="2000" kern="1200" noProof="1">
                  <a:solidFill>
                    <a:schemeClr val="bg1"/>
                  </a:solidFill>
                </a:rPr>
                <a:t>Rintamaveteraanien tunnukset ja kohderyhmät</a:t>
              </a:r>
            </a:p>
            <a:p>
              <a:pPr marL="0" lvl="0" indent="0" algn="l" defTabSz="889000" rtl="0">
                <a:lnSpc>
                  <a:spcPct val="90000"/>
                </a:lnSpc>
                <a:spcBef>
                  <a:spcPct val="0"/>
                </a:spcBef>
                <a:spcAft>
                  <a:spcPct val="35000"/>
                </a:spcAft>
                <a:buNone/>
              </a:pPr>
              <a:r>
                <a:rPr lang="fi-FI" sz="1600" kern="1200" noProof="1">
                  <a:solidFill>
                    <a:schemeClr val="bg1"/>
                  </a:solidFill>
                  <a:hlinkClick r:id="rId3"/>
                </a:rPr>
                <a:t>sotiemmeperinne.fi</a:t>
              </a:r>
              <a:r>
                <a:rPr lang="fi-FI" sz="1600" kern="1200" noProof="1">
                  <a:solidFill>
                    <a:schemeClr val="bg1"/>
                  </a:solidFill>
                </a:rPr>
                <a:t> </a:t>
              </a:r>
            </a:p>
          </p:txBody>
        </p:sp>
      </p:grpSp>
      <p:pic>
        <p:nvPicPr>
          <p:cNvPr id="6" name="Kuva 5">
            <a:extLst>
              <a:ext uri="{FF2B5EF4-FFF2-40B4-BE49-F238E27FC236}">
                <a16:creationId xmlns:a16="http://schemas.microsoft.com/office/drawing/2014/main" id="{2C7A7250-69B1-4AB8-AC2F-F52A959AC8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766938" y="1990725"/>
            <a:ext cx="2508626" cy="1705952"/>
          </a:xfrm>
          <a:prstGeom prst="rect">
            <a:avLst/>
          </a:prstGeom>
        </p:spPr>
      </p:pic>
      <p:grpSp>
        <p:nvGrpSpPr>
          <p:cNvPr id="17" name="Ryhmä 16">
            <a:extLst>
              <a:ext uri="{FF2B5EF4-FFF2-40B4-BE49-F238E27FC236}">
                <a16:creationId xmlns:a16="http://schemas.microsoft.com/office/drawing/2014/main" id="{9DB202FA-36CB-4484-932B-BE6E87654401}"/>
              </a:ext>
            </a:extLst>
          </p:cNvPr>
          <p:cNvGrpSpPr/>
          <p:nvPr/>
        </p:nvGrpSpPr>
        <p:grpSpPr>
          <a:xfrm>
            <a:off x="1145309" y="6271566"/>
            <a:ext cx="10208491" cy="470438"/>
            <a:chOff x="1145309" y="6271566"/>
            <a:chExt cx="10208491" cy="470438"/>
          </a:xfrm>
        </p:grpSpPr>
        <p:sp>
          <p:nvSpPr>
            <p:cNvPr id="18" name="Suorakulmio 17">
              <a:extLst>
                <a:ext uri="{FF2B5EF4-FFF2-40B4-BE49-F238E27FC236}">
                  <a16:creationId xmlns:a16="http://schemas.microsoft.com/office/drawing/2014/main" id="{BF28EEB5-8E39-431A-A369-E76066A8E123}"/>
                </a:ext>
                <a:ext uri="{C183D7F6-B498-43B3-948B-1728B52AA6E4}">
                  <adec:decorative xmlns:adec="http://schemas.microsoft.com/office/drawing/2017/decorative" val="1"/>
                </a:ext>
              </a:extLst>
            </p:cNvPr>
            <p:cNvSpPr/>
            <p:nvPr/>
          </p:nvSpPr>
          <p:spPr>
            <a:xfrm>
              <a:off x="1145309" y="6382004"/>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Kuka on veteraani?</a:t>
              </a:r>
            </a:p>
          </p:txBody>
        </p:sp>
        <p:sp>
          <p:nvSpPr>
            <p:cNvPr id="19" name="Suorakulmio 18">
              <a:extLst>
                <a:ext uri="{FF2B5EF4-FFF2-40B4-BE49-F238E27FC236}">
                  <a16:creationId xmlns:a16="http://schemas.microsoft.com/office/drawing/2014/main" id="{61EE8E3A-878A-4DC9-9B01-C95BCA55A178}"/>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noProof="0" dirty="0">
                  <a:solidFill>
                    <a:schemeClr val="bg1"/>
                  </a:solidFill>
                </a:rPr>
                <a:t>Veteraanien lakisääteiset etuudet</a:t>
              </a:r>
            </a:p>
          </p:txBody>
        </p:sp>
        <p:sp>
          <p:nvSpPr>
            <p:cNvPr id="20" name="Suorakulmio 19">
              <a:extLst>
                <a:ext uri="{FF2B5EF4-FFF2-40B4-BE49-F238E27FC236}">
                  <a16:creationId xmlns:a16="http://schemas.microsoft.com/office/drawing/2014/main" id="{C17925C6-9679-41CF-8FA1-E1C7C2795434}"/>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Palvelutarpeen arviointi</a:t>
              </a:r>
            </a:p>
          </p:txBody>
        </p:sp>
        <p:sp>
          <p:nvSpPr>
            <p:cNvPr id="21" name="Suorakulmio 20">
              <a:extLst>
                <a:ext uri="{FF2B5EF4-FFF2-40B4-BE49-F238E27FC236}">
                  <a16:creationId xmlns:a16="http://schemas.microsoft.com/office/drawing/2014/main" id="{35E48D7F-D2C8-4462-9C52-F659B0DC047A}"/>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22" name="Tasakylkinen kolmio 21">
              <a:extLst>
                <a:ext uri="{FF2B5EF4-FFF2-40B4-BE49-F238E27FC236}">
                  <a16:creationId xmlns:a16="http://schemas.microsoft.com/office/drawing/2014/main" id="{D6EB5DF6-98D8-4611-BBDF-D31317939473}"/>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grpSp>
      <p:sp>
        <p:nvSpPr>
          <p:cNvPr id="5" name="Tekstiruutu 4">
            <a:extLst>
              <a:ext uri="{FF2B5EF4-FFF2-40B4-BE49-F238E27FC236}">
                <a16:creationId xmlns:a16="http://schemas.microsoft.com/office/drawing/2014/main" id="{97EE2B73-133C-37A2-3AE8-8CEBF8E163F5}"/>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32380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8855392-9FED-4979-8AC6-A73037648D43}"/>
              </a:ext>
            </a:extLst>
          </p:cNvPr>
          <p:cNvSpPr>
            <a:spLocks noGrp="1"/>
          </p:cNvSpPr>
          <p:nvPr>
            <p:ph type="title"/>
          </p:nvPr>
        </p:nvSpPr>
        <p:spPr>
          <a:xfrm>
            <a:off x="838199" y="421747"/>
            <a:ext cx="9321801" cy="772107"/>
          </a:xfrm>
        </p:spPr>
        <p:txBody>
          <a:bodyPr rtlCol="0"/>
          <a:lstStyle/>
          <a:p>
            <a:pPr rtl="0"/>
            <a:r>
              <a:rPr lang="fi-FI" b="1" dirty="0"/>
              <a:t>Sotiemme veteraanien lakisääteiset etuudet</a:t>
            </a:r>
          </a:p>
        </p:txBody>
      </p:sp>
      <p:sp>
        <p:nvSpPr>
          <p:cNvPr id="4" name="Dian numeron paikkamerkki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p>
            <a:pPr rtl="0"/>
            <a:r>
              <a:rPr lang="fi-FI" dirty="0"/>
              <a:t>SIVU </a:t>
            </a:r>
            <a:fld id="{4A9B5881-4007-4345-955A-79C2656F0C49}" type="slidenum">
              <a:rPr lang="fi-FI" smtClean="0"/>
              <a:pPr rtl="0"/>
              <a:t>7</a:t>
            </a:fld>
            <a:endParaRPr lang="fi-FI" dirty="0"/>
          </a:p>
        </p:txBody>
      </p:sp>
      <p:sp>
        <p:nvSpPr>
          <p:cNvPr id="15" name="Sisällön paikkamerkki 2">
            <a:extLst>
              <a:ext uri="{FF2B5EF4-FFF2-40B4-BE49-F238E27FC236}">
                <a16:creationId xmlns:a16="http://schemas.microsoft.com/office/drawing/2014/main" id="{9C007BE0-6228-4B7B-84AE-FF843069AD98}"/>
              </a:ext>
            </a:extLst>
          </p:cNvPr>
          <p:cNvSpPr>
            <a:spLocks noGrp="1"/>
          </p:cNvSpPr>
          <p:nvPr>
            <p:ph idx="1"/>
          </p:nvPr>
        </p:nvSpPr>
        <p:spPr>
          <a:xfrm>
            <a:off x="838199" y="1656371"/>
            <a:ext cx="7553324" cy="4265964"/>
          </a:xfrm>
        </p:spPr>
        <p:txBody>
          <a:bodyPr rtlCol="0">
            <a:noAutofit/>
          </a:bodyPr>
          <a:lstStyle/>
          <a:p>
            <a:pPr marL="0" lvl="0" indent="0" rtl="0">
              <a:buNone/>
            </a:pPr>
            <a:r>
              <a:rPr lang="fi-FI" sz="2000" b="1" dirty="0"/>
              <a:t>Rintamalisä </a:t>
            </a:r>
          </a:p>
          <a:p>
            <a:r>
              <a:rPr lang="fi-FI" sz="2000" b="0" i="0" dirty="0"/>
              <a:t>Rintamalisä maksetaan henkilölle, jolle on myönnetty jokin rintamaveteraanien tunnus sekä henkilölle, jolle Sota-arkisto on antanut todistuksen osallistumisesta miinanraivaukseen 1945 – 1952. Rintamalisää maksetaan myös ulkomailla asuville veteraaneille. </a:t>
            </a:r>
          </a:p>
          <a:p>
            <a:pPr marL="0" lvl="0" indent="0" rtl="0">
              <a:buNone/>
            </a:pPr>
            <a:r>
              <a:rPr lang="fi-FI" b="1" dirty="0"/>
              <a:t>Y</a:t>
            </a:r>
            <a:r>
              <a:rPr lang="fi-FI" sz="2000" b="1" kern="1200" dirty="0">
                <a:latin typeface="Calibri"/>
                <a:ea typeface="+mn-ea"/>
                <a:cs typeface="+mn-cs"/>
              </a:rPr>
              <a:t>limääräinen rintamalisä</a:t>
            </a:r>
          </a:p>
          <a:p>
            <a:r>
              <a:rPr lang="fi-FI" sz="2000" b="0" i="0" kern="1200" dirty="0"/>
              <a:t>Ylimääräistä rintamalisää maksetaan henkilölle, joka saa sekä rintamalisää että kansaneläkettä.</a:t>
            </a:r>
          </a:p>
          <a:p>
            <a:pPr marL="0" lvl="0" indent="0" rtl="0">
              <a:buNone/>
            </a:pPr>
            <a:r>
              <a:rPr lang="fi-FI" sz="2000" b="1" kern="1200" dirty="0">
                <a:latin typeface="Calibri"/>
                <a:ea typeface="+mn-ea"/>
                <a:cs typeface="+mn-cs"/>
              </a:rPr>
              <a:t>Veteraanilisä </a:t>
            </a:r>
          </a:p>
          <a:p>
            <a:r>
              <a:rPr lang="fi-FI" sz="2000" b="0" i="0" kern="1200" dirty="0"/>
              <a:t>Veteraanilisä maksetaan tunnuksen omaavalle veteraanille silloin kun hän saa ylimääräistä rintama-lisää ja korotettua tai ylintä eläkettä saavan hoitotukea</a:t>
            </a:r>
            <a:r>
              <a:rPr lang="fi-FI" sz="2400" b="0" i="0" kern="1200" dirty="0"/>
              <a:t>.</a:t>
            </a:r>
            <a:endParaRPr lang="fi-FI" sz="1800" noProof="1"/>
          </a:p>
        </p:txBody>
      </p:sp>
      <p:grpSp>
        <p:nvGrpSpPr>
          <p:cNvPr id="19" name="Ryhmä 18">
            <a:extLst>
              <a:ext uri="{FF2B5EF4-FFF2-40B4-BE49-F238E27FC236}">
                <a16:creationId xmlns:a16="http://schemas.microsoft.com/office/drawing/2014/main" id="{88A2C5BD-75CD-49A5-993E-427328D5F7AC}"/>
              </a:ext>
            </a:extLst>
          </p:cNvPr>
          <p:cNvGrpSpPr/>
          <p:nvPr/>
        </p:nvGrpSpPr>
        <p:grpSpPr>
          <a:xfrm>
            <a:off x="8391524" y="1656370"/>
            <a:ext cx="3252028" cy="3977888"/>
            <a:chOff x="-78582" y="0"/>
            <a:chExt cx="3364707" cy="4351338"/>
          </a:xfrm>
        </p:grpSpPr>
        <p:sp>
          <p:nvSpPr>
            <p:cNvPr id="21" name="Suorakulmio 20">
              <a:extLst>
                <a:ext uri="{FF2B5EF4-FFF2-40B4-BE49-F238E27FC236}">
                  <a16:creationId xmlns:a16="http://schemas.microsoft.com/office/drawing/2014/main" id="{F87AF990-2E32-4B83-97DE-8242A22CAD58}"/>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22" name="Tekstiruutu 21">
              <a:extLst>
                <a:ext uri="{FF2B5EF4-FFF2-40B4-BE49-F238E27FC236}">
                  <a16:creationId xmlns:a16="http://schemas.microsoft.com/office/drawing/2014/main" id="{F4668B34-C4C5-4EDD-B725-8908F6BBFB34}"/>
                </a:ext>
              </a:extLst>
            </p:cNvPr>
            <p:cNvSpPr txBox="1"/>
            <p:nvPr/>
          </p:nvSpPr>
          <p:spPr>
            <a:xfrm>
              <a:off x="-78582" y="1656790"/>
              <a:ext cx="3364706"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noProof="1">
                <a:solidFill>
                  <a:schemeClr val="bg1"/>
                </a:solidFill>
              </a:endParaRPr>
            </a:p>
            <a:p>
              <a:pPr marL="0" lvl="0" indent="0" algn="l" defTabSz="889000" rtl="0">
                <a:lnSpc>
                  <a:spcPct val="90000"/>
                </a:lnSpc>
                <a:spcBef>
                  <a:spcPct val="0"/>
                </a:spcBef>
                <a:spcAft>
                  <a:spcPct val="35000"/>
                </a:spcAft>
                <a:buNone/>
              </a:pPr>
              <a:endParaRPr lang="fi-FI" sz="800" kern="1200" noProof="1">
                <a:solidFill>
                  <a:schemeClr val="bg1"/>
                </a:solidFill>
              </a:endParaRPr>
            </a:p>
            <a:p>
              <a:pPr marL="0" lvl="0" indent="0" algn="l" defTabSz="889000" rtl="0">
                <a:lnSpc>
                  <a:spcPct val="90000"/>
                </a:lnSpc>
                <a:spcBef>
                  <a:spcPct val="0"/>
                </a:spcBef>
                <a:spcAft>
                  <a:spcPct val="35000"/>
                </a:spcAft>
                <a:buNone/>
              </a:pPr>
              <a:r>
                <a:rPr lang="fi-FI" sz="2000" kern="1200" noProof="1">
                  <a:solidFill>
                    <a:schemeClr val="bg1"/>
                  </a:solidFill>
                </a:rPr>
                <a:t>Lue lisää Kelan etuuksista</a:t>
              </a:r>
            </a:p>
            <a:p>
              <a:pPr defTabSz="889000">
                <a:lnSpc>
                  <a:spcPct val="90000"/>
                </a:lnSpc>
                <a:spcBef>
                  <a:spcPct val="0"/>
                </a:spcBef>
                <a:spcAft>
                  <a:spcPct val="35000"/>
                </a:spcAft>
              </a:pPr>
              <a:r>
                <a:rPr lang="fi-FI" sz="1600" kern="1200" noProof="1">
                  <a:solidFill>
                    <a:schemeClr val="bg1"/>
                  </a:solidFill>
                  <a:hlinkClick r:id="rId3"/>
                </a:rPr>
                <a:t>kela.fi</a:t>
              </a:r>
              <a:endParaRPr lang="fi-FI" sz="1600" kern="1200" noProof="1">
                <a:solidFill>
                  <a:schemeClr val="bg1"/>
                </a:solidFill>
              </a:endParaRPr>
            </a:p>
            <a:p>
              <a:pPr marL="0" lvl="0" indent="0" algn="l" defTabSz="889000" rtl="0">
                <a:lnSpc>
                  <a:spcPct val="90000"/>
                </a:lnSpc>
                <a:spcBef>
                  <a:spcPct val="0"/>
                </a:spcBef>
                <a:spcAft>
                  <a:spcPct val="35000"/>
                </a:spcAft>
                <a:buNone/>
              </a:pPr>
              <a:endParaRPr lang="fi-FI" sz="1600" kern="1200" noProof="1">
                <a:solidFill>
                  <a:schemeClr val="bg1"/>
                </a:solidFill>
              </a:endParaRPr>
            </a:p>
          </p:txBody>
        </p:sp>
      </p:grpSp>
      <p:grpSp>
        <p:nvGrpSpPr>
          <p:cNvPr id="9" name="Ryhmä 8">
            <a:extLst>
              <a:ext uri="{FF2B5EF4-FFF2-40B4-BE49-F238E27FC236}">
                <a16:creationId xmlns:a16="http://schemas.microsoft.com/office/drawing/2014/main" id="{6906F984-3B9A-4976-8484-21D3BB94BD89}"/>
              </a:ext>
            </a:extLst>
          </p:cNvPr>
          <p:cNvGrpSpPr/>
          <p:nvPr/>
        </p:nvGrpSpPr>
        <p:grpSpPr>
          <a:xfrm>
            <a:off x="1188141" y="6271566"/>
            <a:ext cx="10165659" cy="470438"/>
            <a:chOff x="1188141" y="6271566"/>
            <a:chExt cx="10165659" cy="470438"/>
          </a:xfrm>
        </p:grpSpPr>
        <p:sp>
          <p:nvSpPr>
            <p:cNvPr id="10" name="Suorakulmio 9">
              <a:extLst>
                <a:ext uri="{FF2B5EF4-FFF2-40B4-BE49-F238E27FC236}">
                  <a16:creationId xmlns:a16="http://schemas.microsoft.com/office/drawing/2014/main" id="{6BC4FB31-D89E-4100-B3A7-F8883501FC00}"/>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Palvelutarpeen arviointi</a:t>
              </a:r>
            </a:p>
          </p:txBody>
        </p:sp>
        <p:sp>
          <p:nvSpPr>
            <p:cNvPr id="11" name="Suorakulmio 10">
              <a:extLst>
                <a:ext uri="{FF2B5EF4-FFF2-40B4-BE49-F238E27FC236}">
                  <a16:creationId xmlns:a16="http://schemas.microsoft.com/office/drawing/2014/main" id="{38811920-3A5B-47FA-BDCB-F3A69BD35D7B}"/>
                </a:ext>
                <a:ext uri="{C183D7F6-B498-43B3-948B-1728B52AA6E4}">
                  <adec:decorative xmlns:adec="http://schemas.microsoft.com/office/drawing/2017/decorative" val="1"/>
                </a:ext>
              </a:extLst>
            </p:cNvPr>
            <p:cNvSpPr/>
            <p:nvPr/>
          </p:nvSpPr>
          <p:spPr>
            <a:xfrm>
              <a:off x="3729022" y="6382004"/>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12" name="Suorakulmio 11">
              <a:extLst>
                <a:ext uri="{FF2B5EF4-FFF2-40B4-BE49-F238E27FC236}">
                  <a16:creationId xmlns:a16="http://schemas.microsoft.com/office/drawing/2014/main" id="{FA5129A9-5A5A-457A-A533-94BF9308F38E}"/>
                </a:ext>
                <a:ext uri="{C183D7F6-B498-43B3-948B-1728B52AA6E4}">
                  <adec:decorative xmlns:adec="http://schemas.microsoft.com/office/drawing/2017/decorative" val="1"/>
                </a:ext>
              </a:extLst>
            </p:cNvPr>
            <p:cNvSpPr/>
            <p:nvPr/>
          </p:nvSpPr>
          <p:spPr>
            <a:xfrm>
              <a:off x="1188141" y="6572637"/>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3" name="Suorakulmio 12">
              <a:extLst>
                <a:ext uri="{FF2B5EF4-FFF2-40B4-BE49-F238E27FC236}">
                  <a16:creationId xmlns:a16="http://schemas.microsoft.com/office/drawing/2014/main" id="{AC5BC999-3450-4217-8A28-51D47BBE5D21}"/>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14" name="Tasakylkinen kolmio 13">
              <a:extLst>
                <a:ext uri="{FF2B5EF4-FFF2-40B4-BE49-F238E27FC236}">
                  <a16:creationId xmlns:a16="http://schemas.microsoft.com/office/drawing/2014/main" id="{8B6BDD1F-B94D-4E3C-9629-02C3A6E4AF5E}"/>
                </a:ext>
                <a:ext uri="{C183D7F6-B498-43B3-948B-1728B52AA6E4}">
                  <adec:decorative xmlns:adec="http://schemas.microsoft.com/office/drawing/2017/decorative" val="1"/>
                </a:ext>
              </a:extLst>
            </p:cNvPr>
            <p:cNvSpPr/>
            <p:nvPr/>
          </p:nvSpPr>
          <p:spPr>
            <a:xfrm rot="10800000">
              <a:off x="483797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grpSp>
      <p:grpSp>
        <p:nvGrpSpPr>
          <p:cNvPr id="17" name="Ryhmä 16">
            <a:extLst>
              <a:ext uri="{FF2B5EF4-FFF2-40B4-BE49-F238E27FC236}">
                <a16:creationId xmlns:a16="http://schemas.microsoft.com/office/drawing/2014/main" id="{366E5268-CF46-43F6-997F-058C410FD6FE}"/>
              </a:ext>
            </a:extLst>
          </p:cNvPr>
          <p:cNvGrpSpPr/>
          <p:nvPr/>
        </p:nvGrpSpPr>
        <p:grpSpPr>
          <a:xfrm>
            <a:off x="8703376" y="1917322"/>
            <a:ext cx="2628322" cy="1778017"/>
            <a:chOff x="8127909" y="719835"/>
            <a:chExt cx="989289" cy="756389"/>
          </a:xfrm>
        </p:grpSpPr>
        <p:sp>
          <p:nvSpPr>
            <p:cNvPr id="18" name="Suorakulmio 17">
              <a:extLst>
                <a:ext uri="{FF2B5EF4-FFF2-40B4-BE49-F238E27FC236}">
                  <a16:creationId xmlns:a16="http://schemas.microsoft.com/office/drawing/2014/main" id="{295CB416-6A74-4759-8B21-4B98D3DF8C38}"/>
                </a:ext>
              </a:extLst>
            </p:cNvPr>
            <p:cNvSpPr/>
            <p:nvPr/>
          </p:nvSpPr>
          <p:spPr>
            <a:xfrm>
              <a:off x="8127909" y="719835"/>
              <a:ext cx="989289" cy="756389"/>
            </a:xfrm>
            <a:prstGeom prst="rect">
              <a:avLst/>
            </a:prstGeom>
            <a:blipFill rotWithShape="0">
              <a:blip r:embed="rId4" cstate="screen">
                <a:extLst>
                  <a:ext uri="{28A0092B-C50C-407E-A947-70E740481C1C}">
                    <a14:useLocalDpi xmlns:a14="http://schemas.microsoft.com/office/drawing/2010/main"/>
                  </a:ext>
                </a:extLst>
              </a:blip>
              <a:stretch>
                <a:fillRect/>
              </a:stretch>
            </a:blipFill>
          </p:spPr>
          <p:style>
            <a:lnRef idx="2">
              <a:schemeClr val="accent6">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fi-FI"/>
            </a:p>
          </p:txBody>
        </p:sp>
        <p:sp>
          <p:nvSpPr>
            <p:cNvPr id="20" name="Tekstiruutu 19">
              <a:extLst>
                <a:ext uri="{FF2B5EF4-FFF2-40B4-BE49-F238E27FC236}">
                  <a16:creationId xmlns:a16="http://schemas.microsoft.com/office/drawing/2014/main" id="{F7974718-70AE-4F25-B75B-03DB8838C0EC}"/>
                </a:ext>
              </a:extLst>
            </p:cNvPr>
            <p:cNvSpPr txBox="1"/>
            <p:nvPr/>
          </p:nvSpPr>
          <p:spPr>
            <a:xfrm>
              <a:off x="8127909" y="719835"/>
              <a:ext cx="989289" cy="756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5" tIns="12700" rIns="62875" bIns="12700" numCol="1" spcCol="1270" rtlCol="0" anchor="ctr" anchorCtr="0">
              <a:noAutofit/>
            </a:bodyPr>
            <a:lstStyle/>
            <a:p>
              <a:pPr marL="0" lvl="0" indent="0" algn="ctr" defTabSz="2133600" rtl="0">
                <a:lnSpc>
                  <a:spcPct val="90000"/>
                </a:lnSpc>
                <a:spcBef>
                  <a:spcPct val="0"/>
                </a:spcBef>
                <a:spcAft>
                  <a:spcPct val="35000"/>
                </a:spcAft>
                <a:buNone/>
              </a:pPr>
              <a:endParaRPr lang="fi-FI" sz="4800" kern="1200" dirty="0"/>
            </a:p>
          </p:txBody>
        </p:sp>
      </p:grpSp>
      <p:sp>
        <p:nvSpPr>
          <p:cNvPr id="2" name="Tekstiruutu 1">
            <a:extLst>
              <a:ext uri="{FF2B5EF4-FFF2-40B4-BE49-F238E27FC236}">
                <a16:creationId xmlns:a16="http://schemas.microsoft.com/office/drawing/2014/main" id="{B195AB7A-150B-48EB-9084-BA75928F6A28}"/>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4173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8855392-9FED-4979-8AC6-A73037648D43}"/>
              </a:ext>
            </a:extLst>
          </p:cNvPr>
          <p:cNvSpPr>
            <a:spLocks noGrp="1"/>
          </p:cNvSpPr>
          <p:nvPr>
            <p:ph type="title"/>
          </p:nvPr>
        </p:nvSpPr>
        <p:spPr>
          <a:xfrm>
            <a:off x="838199" y="421747"/>
            <a:ext cx="9321801" cy="772107"/>
          </a:xfrm>
        </p:spPr>
        <p:txBody>
          <a:bodyPr rtlCol="0"/>
          <a:lstStyle/>
          <a:p>
            <a:pPr rtl="0"/>
            <a:r>
              <a:rPr lang="fi-FI" b="1" dirty="0"/>
              <a:t>Sotiemme veteraanien lakisääteiset etuudet</a:t>
            </a:r>
          </a:p>
        </p:txBody>
      </p:sp>
      <p:sp>
        <p:nvSpPr>
          <p:cNvPr id="4" name="Dian numeron paikkamerkki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p>
            <a:pPr rtl="0"/>
            <a:r>
              <a:rPr lang="fi-FI" dirty="0"/>
              <a:t>SIVU </a:t>
            </a:r>
            <a:fld id="{4A9B5881-4007-4345-955A-79C2656F0C49}" type="slidenum">
              <a:rPr lang="fi-FI" smtClean="0"/>
              <a:pPr rtl="0"/>
              <a:t>8</a:t>
            </a:fld>
            <a:endParaRPr lang="fi-FI" dirty="0"/>
          </a:p>
        </p:txBody>
      </p:sp>
      <p:sp>
        <p:nvSpPr>
          <p:cNvPr id="15" name="Sisällön paikkamerkki 2">
            <a:extLst>
              <a:ext uri="{FF2B5EF4-FFF2-40B4-BE49-F238E27FC236}">
                <a16:creationId xmlns:a16="http://schemas.microsoft.com/office/drawing/2014/main" id="{9C007BE0-6228-4B7B-84AE-FF843069AD98}"/>
              </a:ext>
            </a:extLst>
          </p:cNvPr>
          <p:cNvSpPr>
            <a:spLocks noGrp="1"/>
          </p:cNvSpPr>
          <p:nvPr>
            <p:ph idx="1"/>
          </p:nvPr>
        </p:nvSpPr>
        <p:spPr>
          <a:xfrm>
            <a:off x="838199" y="1666099"/>
            <a:ext cx="7459968" cy="4894160"/>
          </a:xfrm>
        </p:spPr>
        <p:txBody>
          <a:bodyPr rtlCol="0">
            <a:normAutofit/>
          </a:bodyPr>
          <a:lstStyle/>
          <a:p>
            <a:pPr marL="0" indent="0" rtl="0">
              <a:buNone/>
            </a:pPr>
            <a:r>
              <a:rPr lang="fi-FI" dirty="0"/>
              <a:t>Rintamaveteraanit :  </a:t>
            </a:r>
            <a:endParaRPr lang="fi-FI" dirty="0">
              <a:solidFill>
                <a:srgbClr val="FF0000"/>
              </a:solidFill>
            </a:endParaRPr>
          </a:p>
          <a:p>
            <a:r>
              <a:rPr lang="fi-FI" sz="1800" dirty="0"/>
              <a:t>Kotona asumista tukevat hyvinvointialueiden palvelut maksutta, valtion rahoittamia, perustuvat palvelutarpeen arviointiin.</a:t>
            </a:r>
          </a:p>
          <a:p>
            <a:pPr lvl="1">
              <a:buFont typeface="Wingdings" panose="05000000000000000000" pitchFamily="2" charset="2"/>
              <a:buChar char="Ø"/>
            </a:pPr>
            <a:r>
              <a:rPr lang="fi-FI" sz="1600" dirty="0"/>
              <a:t> laki rintamaveteraanien kuntoutuksesta </a:t>
            </a:r>
            <a:r>
              <a:rPr lang="fi-FI" sz="1600" dirty="0">
                <a:solidFill>
                  <a:srgbClr val="FF0000"/>
                </a:solidFill>
                <a:hlinkClick r:id="rId3"/>
              </a:rPr>
              <a:t>1184/1988</a:t>
            </a:r>
            <a:endParaRPr lang="fi-FI" sz="1600" dirty="0"/>
          </a:p>
          <a:p>
            <a:r>
              <a:rPr lang="fi-FI" sz="1800" dirty="0"/>
              <a:t>Julkisen puolen hammashuolto maksutta. </a:t>
            </a:r>
          </a:p>
          <a:p>
            <a:pPr lvl="1">
              <a:buFont typeface="Wingdings" panose="05000000000000000000" pitchFamily="2" charset="2"/>
              <a:buChar char="Ø"/>
            </a:pPr>
            <a:r>
              <a:rPr lang="fi-FI" sz="1600" dirty="0">
                <a:latin typeface="Arial" panose="020B0604020202020204" pitchFamily="34" charset="0"/>
                <a:cs typeface="Arial" panose="020B0604020202020204" pitchFamily="34" charset="0"/>
              </a:rPr>
              <a:t> l</a:t>
            </a:r>
            <a:r>
              <a:rPr lang="fi-FI" sz="1600" dirty="0"/>
              <a:t>aki </a:t>
            </a:r>
            <a:r>
              <a:rPr lang="fi-FI" sz="1600" dirty="0">
                <a:hlinkClick r:id="rId4"/>
              </a:rPr>
              <a:t>678/1992</a:t>
            </a:r>
            <a:endParaRPr lang="fi-FI" sz="1600" dirty="0"/>
          </a:p>
          <a:p>
            <a:pPr marL="0" indent="0">
              <a:buNone/>
            </a:pPr>
            <a:r>
              <a:rPr lang="fi-FI" noProof="1"/>
              <a:t>Sotainvalidit: </a:t>
            </a:r>
            <a:endParaRPr lang="fi-FI" noProof="1">
              <a:solidFill>
                <a:srgbClr val="FF0000"/>
              </a:solidFill>
            </a:endParaRPr>
          </a:p>
          <a:p>
            <a:r>
              <a:rPr lang="fi-FI" sz="1800" noProof="1"/>
              <a:t>Valtio korvaa palvelut oman lainsäädännön nojalla. </a:t>
            </a:r>
          </a:p>
          <a:p>
            <a:pPr lvl="1">
              <a:buFont typeface="Wingdings" panose="05000000000000000000" pitchFamily="2" charset="2"/>
              <a:buChar char="Ø"/>
            </a:pPr>
            <a:r>
              <a:rPr lang="fi-FI" sz="1600" noProof="1">
                <a:latin typeface="Arial" panose="020B0604020202020204" pitchFamily="34" charset="0"/>
                <a:cs typeface="Arial" panose="020B0604020202020204" pitchFamily="34" charset="0"/>
              </a:rPr>
              <a:t>s</a:t>
            </a:r>
            <a:r>
              <a:rPr lang="fi-FI" sz="1600" noProof="1"/>
              <a:t>otilasvammalaki </a:t>
            </a:r>
            <a:r>
              <a:rPr lang="fi-FI" sz="1600" noProof="1">
                <a:solidFill>
                  <a:srgbClr val="FF0000"/>
                </a:solidFill>
                <a:hlinkClick r:id="rId5"/>
              </a:rPr>
              <a:t>404/1948</a:t>
            </a:r>
            <a:endParaRPr lang="fi-FI" sz="1600" noProof="1"/>
          </a:p>
          <a:p>
            <a:r>
              <a:rPr lang="fi-FI" sz="1800" noProof="1"/>
              <a:t>Hoidossa ja korvauksissa olennaista on haitta-aste, joka ilmoitetaan prosentteina – määrittää, mihin kaikkii palveluihin ja hoitomuotoihin oikeutettu. </a:t>
            </a:r>
          </a:p>
          <a:p>
            <a:r>
              <a:rPr lang="fi-FI" sz="1800" noProof="1"/>
              <a:t>Avopalvelut korvataan, jos työkyvyttömyysaste on vähintään 10 prosenttia ja laitoshoito, jos työkyvyttömyysaste on vähintään 10 prosenttia. </a:t>
            </a:r>
          </a:p>
          <a:p>
            <a:pPr marL="0" indent="0">
              <a:buNone/>
            </a:pPr>
            <a:endParaRPr lang="fi-FI" sz="1800" noProof="1"/>
          </a:p>
        </p:txBody>
      </p:sp>
      <p:grpSp>
        <p:nvGrpSpPr>
          <p:cNvPr id="19" name="Ryhmä 18">
            <a:extLst>
              <a:ext uri="{FF2B5EF4-FFF2-40B4-BE49-F238E27FC236}">
                <a16:creationId xmlns:a16="http://schemas.microsoft.com/office/drawing/2014/main" id="{88A2C5BD-75CD-49A5-993E-427328D5F7AC}"/>
              </a:ext>
            </a:extLst>
          </p:cNvPr>
          <p:cNvGrpSpPr/>
          <p:nvPr/>
        </p:nvGrpSpPr>
        <p:grpSpPr>
          <a:xfrm>
            <a:off x="8391524" y="1656370"/>
            <a:ext cx="3252028" cy="3977888"/>
            <a:chOff x="-78582" y="0"/>
            <a:chExt cx="3364707" cy="4351338"/>
          </a:xfrm>
        </p:grpSpPr>
        <p:sp>
          <p:nvSpPr>
            <p:cNvPr id="21" name="Suorakulmio 20">
              <a:extLst>
                <a:ext uri="{FF2B5EF4-FFF2-40B4-BE49-F238E27FC236}">
                  <a16:creationId xmlns:a16="http://schemas.microsoft.com/office/drawing/2014/main" id="{F87AF990-2E32-4B83-97DE-8242A22CAD58}"/>
                </a:ext>
              </a:extLst>
            </p:cNvPr>
            <p:cNvSpPr/>
            <p:nvPr/>
          </p:nvSpPr>
          <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22" name="Tekstiruutu 21">
              <a:extLst>
                <a:ext uri="{FF2B5EF4-FFF2-40B4-BE49-F238E27FC236}">
                  <a16:creationId xmlns:a16="http://schemas.microsoft.com/office/drawing/2014/main" id="{F4668B34-C4C5-4EDD-B725-8908F6BBFB34}"/>
                </a:ext>
              </a:extLst>
            </p:cNvPr>
            <p:cNvSpPr txBox="1"/>
            <p:nvPr/>
          </p:nvSpPr>
          <p:spPr>
            <a:xfrm>
              <a:off x="-78582" y="1656790"/>
              <a:ext cx="3364706"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endParaRPr lang="fi-FI" sz="2000" kern="1200" noProof="1">
                <a:solidFill>
                  <a:schemeClr val="bg1"/>
                </a:solidFill>
              </a:endParaRPr>
            </a:p>
            <a:p>
              <a:pPr marL="0" lvl="0" indent="0" algn="l" defTabSz="889000" rtl="0">
                <a:lnSpc>
                  <a:spcPct val="90000"/>
                </a:lnSpc>
                <a:spcBef>
                  <a:spcPct val="0"/>
                </a:spcBef>
                <a:spcAft>
                  <a:spcPct val="35000"/>
                </a:spcAft>
                <a:buNone/>
              </a:pPr>
              <a:endParaRPr lang="fi-FI" sz="800" kern="1200" noProof="1">
                <a:solidFill>
                  <a:schemeClr val="bg1"/>
                </a:solidFill>
              </a:endParaRPr>
            </a:p>
            <a:p>
              <a:pPr marL="0" lvl="0" indent="0" algn="l" defTabSz="889000" rtl="0">
                <a:lnSpc>
                  <a:spcPct val="90000"/>
                </a:lnSpc>
                <a:spcBef>
                  <a:spcPct val="0"/>
                </a:spcBef>
                <a:spcAft>
                  <a:spcPct val="35000"/>
                </a:spcAft>
                <a:buNone/>
              </a:pPr>
              <a:r>
                <a:rPr lang="fi-FI" sz="2000" kern="1200" noProof="1">
                  <a:solidFill>
                    <a:schemeClr val="bg1"/>
                  </a:solidFill>
                </a:rPr>
                <a:t>Lue lisää lakisääteisistä etuuksista</a:t>
              </a:r>
            </a:p>
            <a:p>
              <a:pPr marL="0" lvl="0" indent="0" algn="l" defTabSz="889000" rtl="0">
                <a:lnSpc>
                  <a:spcPct val="90000"/>
                </a:lnSpc>
                <a:spcBef>
                  <a:spcPct val="0"/>
                </a:spcBef>
                <a:spcAft>
                  <a:spcPct val="35000"/>
                </a:spcAft>
                <a:buNone/>
              </a:pPr>
              <a:r>
                <a:rPr lang="fi-FI" sz="1600" kern="1200" noProof="1">
                  <a:solidFill>
                    <a:schemeClr val="bg1"/>
                  </a:solidFill>
                  <a:hlinkClick r:id="rId6"/>
                </a:rPr>
                <a:t>sotiemmeperinne.fi</a:t>
              </a:r>
              <a:r>
                <a:rPr lang="fi-FI" sz="1600" kern="1200" noProof="1">
                  <a:solidFill>
                    <a:schemeClr val="bg1"/>
                  </a:solidFill>
                </a:rPr>
                <a:t> </a:t>
              </a:r>
            </a:p>
            <a:p>
              <a:pPr defTabSz="889000">
                <a:lnSpc>
                  <a:spcPct val="90000"/>
                </a:lnSpc>
                <a:spcBef>
                  <a:spcPct val="0"/>
                </a:spcBef>
                <a:spcAft>
                  <a:spcPct val="35000"/>
                </a:spcAft>
              </a:pPr>
              <a:endParaRPr lang="fi-FI" sz="1600" kern="1200" noProof="1">
                <a:solidFill>
                  <a:schemeClr val="bg1"/>
                </a:solidFill>
              </a:endParaRPr>
            </a:p>
            <a:p>
              <a:pPr marL="0" lvl="0" indent="0" algn="l" defTabSz="889000" rtl="0">
                <a:lnSpc>
                  <a:spcPct val="90000"/>
                </a:lnSpc>
                <a:spcBef>
                  <a:spcPct val="0"/>
                </a:spcBef>
                <a:spcAft>
                  <a:spcPct val="35000"/>
                </a:spcAft>
                <a:buNone/>
              </a:pPr>
              <a:endParaRPr lang="fi-FI" sz="1600" kern="1200" noProof="1">
                <a:solidFill>
                  <a:schemeClr val="bg1"/>
                </a:solidFill>
              </a:endParaRPr>
            </a:p>
          </p:txBody>
        </p:sp>
      </p:grpSp>
      <p:pic>
        <p:nvPicPr>
          <p:cNvPr id="3" name="Kuva 2">
            <a:extLst>
              <a:ext uri="{FF2B5EF4-FFF2-40B4-BE49-F238E27FC236}">
                <a16:creationId xmlns:a16="http://schemas.microsoft.com/office/drawing/2014/main" id="{6D840740-FBC7-4E78-80AC-7AE27F0A4A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9620" y="1804174"/>
            <a:ext cx="2844625" cy="2040239"/>
          </a:xfrm>
          <a:prstGeom prst="rect">
            <a:avLst/>
          </a:prstGeom>
        </p:spPr>
      </p:pic>
      <p:grpSp>
        <p:nvGrpSpPr>
          <p:cNvPr id="9" name="Ryhmä 8">
            <a:extLst>
              <a:ext uri="{FF2B5EF4-FFF2-40B4-BE49-F238E27FC236}">
                <a16:creationId xmlns:a16="http://schemas.microsoft.com/office/drawing/2014/main" id="{6906F984-3B9A-4976-8484-21D3BB94BD89}"/>
              </a:ext>
            </a:extLst>
          </p:cNvPr>
          <p:cNvGrpSpPr/>
          <p:nvPr/>
        </p:nvGrpSpPr>
        <p:grpSpPr>
          <a:xfrm>
            <a:off x="1188141" y="6271566"/>
            <a:ext cx="10165659" cy="470438"/>
            <a:chOff x="1188141" y="6271566"/>
            <a:chExt cx="10165659" cy="470438"/>
          </a:xfrm>
        </p:grpSpPr>
        <p:sp>
          <p:nvSpPr>
            <p:cNvPr id="10" name="Suorakulmio 9">
              <a:extLst>
                <a:ext uri="{FF2B5EF4-FFF2-40B4-BE49-F238E27FC236}">
                  <a16:creationId xmlns:a16="http://schemas.microsoft.com/office/drawing/2014/main" id="{6BC4FB31-D89E-4100-B3A7-F8883501FC00}"/>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Palvelutarpeen arviointi</a:t>
              </a:r>
            </a:p>
          </p:txBody>
        </p:sp>
        <p:sp>
          <p:nvSpPr>
            <p:cNvPr id="11" name="Suorakulmio 10">
              <a:extLst>
                <a:ext uri="{FF2B5EF4-FFF2-40B4-BE49-F238E27FC236}">
                  <a16:creationId xmlns:a16="http://schemas.microsoft.com/office/drawing/2014/main" id="{38811920-3A5B-47FA-BDCB-F3A69BD35D7B}"/>
                </a:ext>
                <a:ext uri="{C183D7F6-B498-43B3-948B-1728B52AA6E4}">
                  <adec:decorative xmlns:adec="http://schemas.microsoft.com/office/drawing/2017/decorative" val="1"/>
                </a:ext>
              </a:extLst>
            </p:cNvPr>
            <p:cNvSpPr/>
            <p:nvPr/>
          </p:nvSpPr>
          <p:spPr>
            <a:xfrm>
              <a:off x="3729022" y="6382004"/>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12" name="Suorakulmio 11">
              <a:extLst>
                <a:ext uri="{FF2B5EF4-FFF2-40B4-BE49-F238E27FC236}">
                  <a16:creationId xmlns:a16="http://schemas.microsoft.com/office/drawing/2014/main" id="{FA5129A9-5A5A-457A-A533-94BF9308F38E}"/>
                </a:ext>
                <a:ext uri="{C183D7F6-B498-43B3-948B-1728B52AA6E4}">
                  <adec:decorative xmlns:adec="http://schemas.microsoft.com/office/drawing/2017/decorative" val="1"/>
                </a:ext>
              </a:extLst>
            </p:cNvPr>
            <p:cNvSpPr/>
            <p:nvPr/>
          </p:nvSpPr>
          <p:spPr>
            <a:xfrm>
              <a:off x="1188141" y="6572637"/>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3" name="Suorakulmio 12">
              <a:extLst>
                <a:ext uri="{FF2B5EF4-FFF2-40B4-BE49-F238E27FC236}">
                  <a16:creationId xmlns:a16="http://schemas.microsoft.com/office/drawing/2014/main" id="{AC5BC999-3450-4217-8A28-51D47BBE5D21}"/>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14" name="Tasakylkinen kolmio 13">
              <a:extLst>
                <a:ext uri="{FF2B5EF4-FFF2-40B4-BE49-F238E27FC236}">
                  <a16:creationId xmlns:a16="http://schemas.microsoft.com/office/drawing/2014/main" id="{8B6BDD1F-B94D-4E3C-9629-02C3A6E4AF5E}"/>
                </a:ext>
                <a:ext uri="{C183D7F6-B498-43B3-948B-1728B52AA6E4}">
                  <adec:decorative xmlns:adec="http://schemas.microsoft.com/office/drawing/2017/decorative" val="1"/>
                </a:ext>
              </a:extLst>
            </p:cNvPr>
            <p:cNvSpPr/>
            <p:nvPr/>
          </p:nvSpPr>
          <p:spPr>
            <a:xfrm rot="10800000">
              <a:off x="483797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grpSp>
      <p:sp>
        <p:nvSpPr>
          <p:cNvPr id="2" name="Tekstiruutu 1">
            <a:extLst>
              <a:ext uri="{FF2B5EF4-FFF2-40B4-BE49-F238E27FC236}">
                <a16:creationId xmlns:a16="http://schemas.microsoft.com/office/drawing/2014/main" id="{69A8C2C7-16FC-D41E-8DE5-CE3E8DE30F06}"/>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283142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sisä, henkilö, kannettava&#10;&#10;Kuvaus luotu automaattisesti">
            <a:extLst>
              <a:ext uri="{FF2B5EF4-FFF2-40B4-BE49-F238E27FC236}">
                <a16:creationId xmlns:a16="http://schemas.microsoft.com/office/drawing/2014/main" id="{BE8FBB9D-1B2B-4CBE-A78B-40F0075690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0" y="10"/>
            <a:ext cx="6305530" cy="6721465"/>
          </a:xfrm>
          <a:prstGeom prst="rect">
            <a:avLst/>
          </a:prstGeom>
          <a:ln>
            <a:noFill/>
          </a:ln>
          <a:effectLst>
            <a:softEdge rad="112500"/>
          </a:effectLst>
        </p:spPr>
      </p:pic>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6542810" y="303301"/>
            <a:ext cx="5230090" cy="1017499"/>
          </a:xfrm>
        </p:spPr>
        <p:txBody>
          <a:bodyPr wrap="square" rtlCol="0" anchor="ctr">
            <a:normAutofit/>
          </a:bodyPr>
          <a:lstStyle/>
          <a:p>
            <a:pPr lvl="0"/>
            <a:r>
              <a:rPr lang="fi-FI" b="1" noProof="0" dirty="0"/>
              <a:t>Palvelutarpeen </a:t>
            </a:r>
            <a:r>
              <a:rPr lang="fi-FI" b="1" dirty="0"/>
              <a:t>arviointi</a:t>
            </a:r>
            <a:endParaRPr lang="fi-FI" b="1" noProof="0" dirty="0"/>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a:xfrm>
            <a:off x="6468041" y="1828800"/>
            <a:ext cx="5304859" cy="4110444"/>
          </a:xfrm>
        </p:spPr>
        <p:txBody>
          <a:bodyPr rtlCol="0">
            <a:normAutofit/>
          </a:bodyPr>
          <a:lstStyle/>
          <a:p>
            <a:r>
              <a:rPr lang="fi-FI" i="0" dirty="0">
                <a:effectLst/>
              </a:rPr>
              <a:t>Rintamaveteraaneille kotona asumista tukevat </a:t>
            </a:r>
            <a:r>
              <a:rPr lang="fi-FI" dirty="0"/>
              <a:t>hyvinvointialueiden</a:t>
            </a:r>
            <a:r>
              <a:rPr lang="fi-FI" i="0" dirty="0">
                <a:effectLst/>
              </a:rPr>
              <a:t> palvelut perustuvat henkilökohtaiseen palvelutarpeen kartoitukseen.</a:t>
            </a:r>
          </a:p>
          <a:p>
            <a:endParaRPr lang="fi-FI" i="0" dirty="0">
              <a:effectLst/>
            </a:endParaRPr>
          </a:p>
          <a:p>
            <a:r>
              <a:rPr lang="fi-FI" dirty="0"/>
              <a:t>Jokaisen tarpeet erilaiset, siksi myös heille järjestettävät ja korvattavat palvelut erilaiset. </a:t>
            </a:r>
          </a:p>
          <a:p>
            <a:endParaRPr lang="fi-FI" dirty="0"/>
          </a:p>
          <a:p>
            <a:pPr>
              <a:buFont typeface="Wingdings" panose="05000000000000000000" pitchFamily="2" charset="2"/>
              <a:buChar char="Ø"/>
            </a:pPr>
            <a:r>
              <a:rPr lang="fi-FI" i="0" dirty="0">
                <a:effectLst/>
              </a:rPr>
              <a:t>Laki ikääntyneen väestön toimintakyvyn tukemisesta sekä iäkkäiden sosiaali- ja terveys-palveluista. </a:t>
            </a:r>
            <a:r>
              <a:rPr lang="fi-FI" dirty="0"/>
              <a:t> </a:t>
            </a:r>
            <a:r>
              <a:rPr lang="fi-FI" dirty="0">
                <a:hlinkClick r:id="rId4"/>
              </a:rPr>
              <a:t>980/2012 </a:t>
            </a:r>
            <a:endParaRPr lang="fi-FI" i="0" dirty="0">
              <a:effectLst/>
            </a:endParaRP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nchor="ctr">
            <a:normAutofit/>
          </a:bodyPr>
          <a:lstStyle/>
          <a:p>
            <a:pPr rtl="0">
              <a:spcAft>
                <a:spcPts val="600"/>
              </a:spcAft>
            </a:pPr>
            <a:r>
              <a:rPr lang="fi-FI"/>
              <a:t>SIVU </a:t>
            </a:r>
            <a:fld id="{4A9B5881-4007-4345-955A-79C2656F0C49}" type="slidenum">
              <a:rPr lang="fi-FI" smtClean="0"/>
              <a:pPr rtl="0">
                <a:spcAft>
                  <a:spcPts val="600"/>
                </a:spcAft>
              </a:pPr>
              <a:t>9</a:t>
            </a:fld>
            <a:endParaRPr lang="fi-FI"/>
          </a:p>
        </p:txBody>
      </p:sp>
      <p:grpSp>
        <p:nvGrpSpPr>
          <p:cNvPr id="2" name="Ryhmä 1">
            <a:extLst>
              <a:ext uri="{FF2B5EF4-FFF2-40B4-BE49-F238E27FC236}">
                <a16:creationId xmlns:a16="http://schemas.microsoft.com/office/drawing/2014/main" id="{74437367-C065-4A40-A143-AC5278194228}"/>
              </a:ext>
            </a:extLst>
          </p:cNvPr>
          <p:cNvGrpSpPr/>
          <p:nvPr/>
        </p:nvGrpSpPr>
        <p:grpSpPr>
          <a:xfrm>
            <a:off x="1340541" y="6284097"/>
            <a:ext cx="10165659" cy="462200"/>
            <a:chOff x="1340541" y="5263359"/>
            <a:chExt cx="10165659" cy="462200"/>
          </a:xfrm>
        </p:grpSpPr>
        <p:sp>
          <p:nvSpPr>
            <p:cNvPr id="14" name="Suorakulmio 13">
              <a:extLst>
                <a:ext uri="{FF2B5EF4-FFF2-40B4-BE49-F238E27FC236}">
                  <a16:creationId xmlns:a16="http://schemas.microsoft.com/office/drawing/2014/main" id="{66DD566C-8DC3-4263-BACD-27929CA1B429}"/>
                </a:ext>
                <a:ext uri="{C183D7F6-B498-43B3-948B-1728B52AA6E4}">
                  <adec:decorative xmlns:adec="http://schemas.microsoft.com/office/drawing/2017/decorative" val="1"/>
                </a:ext>
              </a:extLst>
            </p:cNvPr>
            <p:cNvSpPr/>
            <p:nvPr/>
          </p:nvSpPr>
          <p:spPr>
            <a:xfrm>
              <a:off x="3892661" y="556608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noProof="0" dirty="0">
                  <a:solidFill>
                    <a:schemeClr val="bg1"/>
                  </a:solidFill>
                </a:rPr>
                <a:t>Veteraanien lakisääteiset etuudet</a:t>
              </a:r>
            </a:p>
          </p:txBody>
        </p:sp>
        <p:sp>
          <p:nvSpPr>
            <p:cNvPr id="16" name="Suorakulmio 15">
              <a:extLst>
                <a:ext uri="{FF2B5EF4-FFF2-40B4-BE49-F238E27FC236}">
                  <a16:creationId xmlns:a16="http://schemas.microsoft.com/office/drawing/2014/main" id="{486FEA6C-7A0E-40B7-889B-34D7D612A508}"/>
                </a:ext>
                <a:ext uri="{C183D7F6-B498-43B3-948B-1728B52AA6E4}">
                  <adec:decorative xmlns:adec="http://schemas.microsoft.com/office/drawing/2017/decorative" val="1"/>
                </a:ext>
              </a:extLst>
            </p:cNvPr>
            <p:cNvSpPr/>
            <p:nvPr/>
          </p:nvSpPr>
          <p:spPr>
            <a:xfrm>
              <a:off x="1340541" y="5566088"/>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fi-FI" sz="1200" dirty="0"/>
                <a:t>           Kuka on veteraani?</a:t>
              </a:r>
              <a:endParaRPr lang="fi-FI" sz="1200" noProof="0" dirty="0">
                <a:solidFill>
                  <a:schemeClr val="bg1"/>
                </a:solidFill>
              </a:endParaRPr>
            </a:p>
          </p:txBody>
        </p:sp>
        <p:sp>
          <p:nvSpPr>
            <p:cNvPr id="17" name="Suorakulmio 16">
              <a:extLst>
                <a:ext uri="{FF2B5EF4-FFF2-40B4-BE49-F238E27FC236}">
                  <a16:creationId xmlns:a16="http://schemas.microsoft.com/office/drawing/2014/main" id="{58C9376D-605B-47D7-9B6C-F85E8F5808ED}"/>
                </a:ext>
                <a:ext uri="{C183D7F6-B498-43B3-948B-1728B52AA6E4}">
                  <adec:decorative xmlns:adec="http://schemas.microsoft.com/office/drawing/2017/decorative" val="1"/>
                </a:ext>
              </a:extLst>
            </p:cNvPr>
            <p:cNvSpPr/>
            <p:nvPr/>
          </p:nvSpPr>
          <p:spPr>
            <a:xfrm>
              <a:off x="8954077" y="5555455"/>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Tammenlehvä Perinneliiton avustukset</a:t>
              </a:r>
            </a:p>
          </p:txBody>
        </p:sp>
        <p:sp>
          <p:nvSpPr>
            <p:cNvPr id="18" name="Tasakylkinen kolmio 17">
              <a:extLst>
                <a:ext uri="{FF2B5EF4-FFF2-40B4-BE49-F238E27FC236}">
                  <a16:creationId xmlns:a16="http://schemas.microsoft.com/office/drawing/2014/main" id="{622DF544-C957-4B5A-AAED-6E806F4AD75C}"/>
                </a:ext>
                <a:ext uri="{C183D7F6-B498-43B3-948B-1728B52AA6E4}">
                  <adec:decorative xmlns:adec="http://schemas.microsoft.com/office/drawing/2017/decorative" val="1"/>
                </a:ext>
              </a:extLst>
            </p:cNvPr>
            <p:cNvSpPr/>
            <p:nvPr/>
          </p:nvSpPr>
          <p:spPr>
            <a:xfrm rot="10800000">
              <a:off x="7640879" y="5263359"/>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
          <p:nvSpPr>
            <p:cNvPr id="15" name="Suorakulmio 14">
              <a:extLst>
                <a:ext uri="{FF2B5EF4-FFF2-40B4-BE49-F238E27FC236}">
                  <a16:creationId xmlns:a16="http://schemas.microsoft.com/office/drawing/2014/main" id="{5C63407A-9455-4F30-B402-D19910BC48C6}"/>
                </a:ext>
                <a:ext uri="{C183D7F6-B498-43B3-948B-1728B52AA6E4}">
                  <adec:decorative xmlns:adec="http://schemas.microsoft.com/office/drawing/2017/decorative" val="1"/>
                </a:ext>
              </a:extLst>
            </p:cNvPr>
            <p:cNvSpPr/>
            <p:nvPr/>
          </p:nvSpPr>
          <p:spPr>
            <a:xfrm>
              <a:off x="6468041" y="5339780"/>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Palvelutarpeen arviointi</a:t>
              </a:r>
            </a:p>
          </p:txBody>
        </p:sp>
      </p:grpSp>
      <p:sp>
        <p:nvSpPr>
          <p:cNvPr id="9" name="Tekstiruutu 8">
            <a:extLst>
              <a:ext uri="{FF2B5EF4-FFF2-40B4-BE49-F238E27FC236}">
                <a16:creationId xmlns:a16="http://schemas.microsoft.com/office/drawing/2014/main" id="{36777B58-3BE4-7EC1-9CDD-D549E72F785E}"/>
              </a:ext>
            </a:extLst>
          </p:cNvPr>
          <p:cNvSpPr txBox="1"/>
          <p:nvPr/>
        </p:nvSpPr>
        <p:spPr>
          <a:xfrm>
            <a:off x="-21269" y="6507132"/>
            <a:ext cx="622286" cy="261610"/>
          </a:xfrm>
          <a:prstGeom prst="rect">
            <a:avLst/>
          </a:prstGeom>
          <a:noFill/>
        </p:spPr>
        <p:txBody>
          <a:bodyPr wrap="none" rtlCol="0">
            <a:spAutoFit/>
          </a:bodyPr>
          <a:lstStyle/>
          <a:p>
            <a:r>
              <a:rPr lang="fi-FI" sz="1100" dirty="0">
                <a:solidFill>
                  <a:schemeClr val="bg1"/>
                </a:solidFill>
              </a:rPr>
              <a:t>VER 0.5</a:t>
            </a:r>
          </a:p>
        </p:txBody>
      </p:sp>
    </p:spTree>
    <p:extLst>
      <p:ext uri="{BB962C8B-B14F-4D97-AF65-F5344CB8AC3E}">
        <p14:creationId xmlns:p14="http://schemas.microsoft.com/office/powerpoint/2010/main" val="1903691801"/>
      </p:ext>
    </p:extLst>
  </p:cSld>
  <p:clrMapOvr>
    <a:masterClrMapping/>
  </p:clrMapOvr>
</p:sld>
</file>

<file path=ppt/theme/theme1.xml><?xml version="1.0" encoding="utf-8"?>
<a:theme xmlns:a="http://schemas.openxmlformats.org/drawingml/2006/main" name="Office-teema">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6508498_TF67543618_Win32" id="{6B94D174-8E15-426E-A2C1-D1BD182D62D0}" vid="{BDDE3A74-B81C-4310-95E5-061E42367AB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0</TotalTime>
  <Words>3006</Words>
  <Application>Microsoft Office PowerPoint</Application>
  <PresentationFormat>Laajakuva</PresentationFormat>
  <Paragraphs>589</Paragraphs>
  <Slides>51</Slides>
  <Notes>51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51</vt:i4>
      </vt:variant>
    </vt:vector>
  </HeadingPairs>
  <TitlesOfParts>
    <vt:vector size="58" baseType="lpstr">
      <vt:lpstr>Arial</vt:lpstr>
      <vt:lpstr>Calibri</vt:lpstr>
      <vt:lpstr>Calibri Light</vt:lpstr>
      <vt:lpstr>Open Sans</vt:lpstr>
      <vt:lpstr>Times New Roman</vt:lpstr>
      <vt:lpstr>Wingdings</vt:lpstr>
      <vt:lpstr>Office-teema</vt:lpstr>
      <vt:lpstr>Sotiemme veteraanien tukityö</vt:lpstr>
      <vt:lpstr>Sotiemme veteraanien tukityö</vt:lpstr>
      <vt:lpstr>Sotiemme veteraanien tukityö</vt:lpstr>
      <vt:lpstr>Sotasukupolven merkitys</vt:lpstr>
      <vt:lpstr>Kuka on sotiemme veteraani ?</vt:lpstr>
      <vt:lpstr>Sotiemme veteraaneille myönnetyt tunnukset</vt:lpstr>
      <vt:lpstr>Sotiemme veteraanien lakisääteiset etuudet</vt:lpstr>
      <vt:lpstr>Sotiemme veteraanien lakisääteiset etuudet</vt:lpstr>
      <vt:lpstr>Palvelutarpeen arviointi</vt:lpstr>
      <vt:lpstr>Palvelutarpeen arviointi</vt:lpstr>
      <vt:lpstr>Tammenlehvän Perinneliiton kautta haettavat avustukset</vt:lpstr>
      <vt:lpstr>Tammenlehvän Perinneliiton kautta haettavat avustukset</vt:lpstr>
      <vt:lpstr>Neuvontaa veteraaneille</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Oppimistehtävät</vt:lpstr>
      <vt:lpstr>Opintomateriaali</vt:lpstr>
      <vt:lpstr>Sotiemme veteraanien tukityö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2025-08-26T10:51:43Z</dcterms:created>
  <dcterms:modified xsi:type="dcterms:W3CDTF">2025-08-27T07:59:25Z</dcterms:modified>
  <cp:contentStatus/>
</cp:coreProperties>
</file>